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8" r:id="rId3"/>
    <p:sldId id="292" r:id="rId4"/>
    <p:sldId id="293" r:id="rId5"/>
    <p:sldId id="294" r:id="rId6"/>
    <p:sldId id="295" r:id="rId7"/>
    <p:sldId id="296" r:id="rId8"/>
    <p:sldId id="297" r:id="rId9"/>
    <p:sldId id="300" r:id="rId10"/>
    <p:sldId id="302" r:id="rId11"/>
    <p:sldId id="301" r:id="rId12"/>
    <p:sldId id="309" r:id="rId13"/>
    <p:sldId id="310" r:id="rId14"/>
    <p:sldId id="303" r:id="rId15"/>
    <p:sldId id="289" r:id="rId16"/>
    <p:sldId id="291" r:id="rId17"/>
    <p:sldId id="311" r:id="rId18"/>
    <p:sldId id="306" r:id="rId19"/>
    <p:sldId id="305" r:id="rId20"/>
    <p:sldId id="307" r:id="rId21"/>
    <p:sldId id="30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89"/>
    <a:srgbClr val="3B65A5"/>
    <a:srgbClr val="BCDEE3"/>
    <a:srgbClr val="393939"/>
    <a:srgbClr val="04396C"/>
    <a:srgbClr val="1E3252"/>
    <a:srgbClr val="6497B1"/>
    <a:srgbClr val="AEAFA9"/>
    <a:srgbClr val="418A9D"/>
    <a:srgbClr val="00709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 showGuides="1">
      <p:cViewPr>
        <p:scale>
          <a:sx n="110" d="100"/>
          <a:sy n="110" d="100"/>
        </p:scale>
        <p:origin x="672" y="5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2022. 1. 16.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2022. 1. 16.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2022. 1. 16.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2022. 1. 16.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2022. 1. 16.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10602581" cy="707886"/>
            <a:chOff x="294640" y="3596640"/>
            <a:chExt cx="1060258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9124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7.2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1124994" y="3688973"/>
              <a:ext cx="97722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err="1">
                  <a:solidFill>
                    <a:srgbClr val="393939"/>
                  </a:solidFill>
                </a:rPr>
                <a:t>케라스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2800" spc="-150" dirty="0" err="1">
                  <a:solidFill>
                    <a:srgbClr val="393939"/>
                  </a:solidFill>
                </a:rPr>
                <a:t>콜백과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2800" spc="-150" dirty="0" err="1">
                  <a:solidFill>
                    <a:srgbClr val="393939"/>
                  </a:solidFill>
                </a:rPr>
                <a:t>텐서보드를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 사용한 </a:t>
              </a:r>
              <a:r>
                <a:rPr lang="ko-KR" altLang="en-US" sz="2800" spc="-150" dirty="0" err="1">
                  <a:solidFill>
                    <a:srgbClr val="393939"/>
                  </a:solidFill>
                </a:rPr>
                <a:t>딥러닝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 모델 검사와 모니터링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6094937" cy="707886"/>
            <a:chOff x="294640" y="3596640"/>
            <a:chExt cx="6094937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9124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7.3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1124994" y="3688973"/>
              <a:ext cx="52645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모델의 성능을 최대로 끌어올리기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7A419A-50A8-A240-BDC3-3F6B4398E225}"/>
              </a:ext>
            </a:extLst>
          </p:cNvPr>
          <p:cNvGrpSpPr/>
          <p:nvPr/>
        </p:nvGrpSpPr>
        <p:grpSpPr>
          <a:xfrm>
            <a:off x="619016" y="5781516"/>
            <a:ext cx="1694693" cy="707886"/>
            <a:chOff x="294640" y="3596640"/>
            <a:chExt cx="1694693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56DB98-DDDE-6840-8AD0-33D5AAC5C28D}"/>
                </a:ext>
              </a:extLst>
            </p:cNvPr>
            <p:cNvSpPr txBox="1"/>
            <p:nvPr/>
          </p:nvSpPr>
          <p:spPr>
            <a:xfrm>
              <a:off x="294640" y="3596640"/>
              <a:ext cx="9124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7.4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8636E2-2F63-9D4A-B7A5-1CF6651C8294}"/>
                </a:ext>
              </a:extLst>
            </p:cNvPr>
            <p:cNvSpPr txBox="1"/>
            <p:nvPr/>
          </p:nvSpPr>
          <p:spPr>
            <a:xfrm>
              <a:off x="1124994" y="3688973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요약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71193"/>
            <a:ext cx="950452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900" spc="-300" dirty="0" err="1">
                <a:solidFill>
                  <a:schemeClr val="bg1"/>
                </a:solidFill>
              </a:rPr>
              <a:t>케라스</a:t>
            </a:r>
            <a:r>
              <a:rPr lang="ko-KR" altLang="en-US" sz="2900" spc="-300" dirty="0">
                <a:solidFill>
                  <a:schemeClr val="bg1"/>
                </a:solidFill>
              </a:rPr>
              <a:t>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콜백과</a:t>
            </a:r>
            <a:r>
              <a:rPr lang="ko-KR" altLang="en-US" sz="2900" spc="-300" dirty="0">
                <a:solidFill>
                  <a:schemeClr val="bg1"/>
                </a:solidFill>
              </a:rPr>
              <a:t>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텐서보드를</a:t>
            </a:r>
            <a:r>
              <a:rPr lang="ko-KR" altLang="en-US" sz="2900" spc="-300" dirty="0">
                <a:solidFill>
                  <a:schemeClr val="bg1"/>
                </a:solidFill>
              </a:rPr>
              <a:t> 사용한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딥러닝</a:t>
            </a:r>
            <a:r>
              <a:rPr lang="ko-KR" altLang="en-US" sz="2900" spc="-300" dirty="0">
                <a:solidFill>
                  <a:schemeClr val="bg1"/>
                </a:solidFill>
              </a:rPr>
              <a:t> 모델 검사와 모니터링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D7E64E-7203-8049-B550-6A3D85A12BE0}"/>
              </a:ext>
            </a:extLst>
          </p:cNvPr>
          <p:cNvSpPr txBox="1"/>
          <p:nvPr/>
        </p:nvSpPr>
        <p:spPr>
          <a:xfrm>
            <a:off x="339536" y="1264666"/>
            <a:ext cx="4506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 err="1">
                <a:solidFill>
                  <a:srgbClr val="393939"/>
                </a:solidFill>
                <a:latin typeface="+mn-ea"/>
              </a:rPr>
              <a:t>텐서보드를</a:t>
            </a:r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 사용한 텍스트 분류 모델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FFC3BDD-2824-3A4A-B469-92E1FBE5606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B55BA-2EA5-914E-92FF-F622AA754653}"/>
              </a:ext>
            </a:extLst>
          </p:cNvPr>
          <p:cNvSpPr txBox="1"/>
          <p:nvPr/>
        </p:nvSpPr>
        <p:spPr>
          <a:xfrm>
            <a:off x="339536" y="1833466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모델</a:t>
            </a:r>
            <a:r>
              <a:rPr kumimoji="1" lang="ko-KR" altLang="en-US" dirty="0"/>
              <a:t> 설계</a:t>
            </a:r>
            <a:endParaRPr kumimoji="1" lang="ko-Kore-KR" altLang="en-US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CC2D2528-68FE-5F43-8E12-77F5367D9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56" y="2202798"/>
            <a:ext cx="6967626" cy="4395884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713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71193"/>
            <a:ext cx="950452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900" spc="-300" dirty="0" err="1">
                <a:solidFill>
                  <a:schemeClr val="bg1"/>
                </a:solidFill>
              </a:rPr>
              <a:t>케라스</a:t>
            </a:r>
            <a:r>
              <a:rPr lang="ko-KR" altLang="en-US" sz="2900" spc="-300" dirty="0">
                <a:solidFill>
                  <a:schemeClr val="bg1"/>
                </a:solidFill>
              </a:rPr>
              <a:t>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콜백과</a:t>
            </a:r>
            <a:r>
              <a:rPr lang="ko-KR" altLang="en-US" sz="2900" spc="-300" dirty="0">
                <a:solidFill>
                  <a:schemeClr val="bg1"/>
                </a:solidFill>
              </a:rPr>
              <a:t>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텐서보드를</a:t>
            </a:r>
            <a:r>
              <a:rPr lang="ko-KR" altLang="en-US" sz="2900" spc="-300" dirty="0">
                <a:solidFill>
                  <a:schemeClr val="bg1"/>
                </a:solidFill>
              </a:rPr>
              <a:t> 사용한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딥러닝</a:t>
            </a:r>
            <a:r>
              <a:rPr lang="ko-KR" altLang="en-US" sz="2900" spc="-300" dirty="0">
                <a:solidFill>
                  <a:schemeClr val="bg1"/>
                </a:solidFill>
              </a:rPr>
              <a:t> 모델 검사와 모니터링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D7E64E-7203-8049-B550-6A3D85A12BE0}"/>
              </a:ext>
            </a:extLst>
          </p:cNvPr>
          <p:cNvSpPr txBox="1"/>
          <p:nvPr/>
        </p:nvSpPr>
        <p:spPr>
          <a:xfrm>
            <a:off x="339536" y="1264666"/>
            <a:ext cx="4506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 err="1">
                <a:solidFill>
                  <a:srgbClr val="393939"/>
                </a:solidFill>
                <a:latin typeface="+mn-ea"/>
              </a:rPr>
              <a:t>텐서보드를</a:t>
            </a:r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 사용한 텍스트 분류 모델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FFC3BDD-2824-3A4A-B469-92E1FBE5606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B55BA-2EA5-914E-92FF-F622AA754653}"/>
              </a:ext>
            </a:extLst>
          </p:cNvPr>
          <p:cNvSpPr txBox="1"/>
          <p:nvPr/>
        </p:nvSpPr>
        <p:spPr>
          <a:xfrm>
            <a:off x="339536" y="2884793"/>
            <a:ext cx="368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텐서보드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콜백과</a:t>
            </a:r>
            <a:r>
              <a:rPr kumimoji="1" lang="ko-KR" altLang="en-US" dirty="0"/>
              <a:t> 함께 모델 훈련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8E267D-845C-F148-9749-A0F4D79316E9}"/>
              </a:ext>
            </a:extLst>
          </p:cNvPr>
          <p:cNvSpPr txBox="1"/>
          <p:nvPr/>
        </p:nvSpPr>
        <p:spPr>
          <a:xfrm>
            <a:off x="339536" y="1877270"/>
            <a:ext cx="469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텐서보드</a:t>
            </a:r>
            <a:r>
              <a:rPr kumimoji="1" lang="ko-KR" altLang="en-US" dirty="0"/>
              <a:t> 로그 파일을 위한 디렉터리 생성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7E7915A-9966-B84B-A15D-F3568CEF1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" t="21125" r="8774" b="17473"/>
          <a:stretch/>
        </p:blipFill>
        <p:spPr>
          <a:xfrm>
            <a:off x="784008" y="2362867"/>
            <a:ext cx="2312760" cy="297506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4EC7471-DC15-9D42-861F-B46057154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08" y="3386833"/>
            <a:ext cx="10167956" cy="1982080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D98190-E38C-734A-84A3-9E712086D721}"/>
              </a:ext>
            </a:extLst>
          </p:cNvPr>
          <p:cNvSpPr txBox="1"/>
          <p:nvPr/>
        </p:nvSpPr>
        <p:spPr>
          <a:xfrm>
            <a:off x="339536" y="5593334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주소 접속</a:t>
            </a:r>
            <a:endParaRPr kumimoji="1" lang="ko-Kore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6775342-4680-E745-A8DC-4025F8707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08" y="6110576"/>
            <a:ext cx="2362200" cy="304800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135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71193"/>
            <a:ext cx="950452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900" spc="-300" dirty="0" err="1">
                <a:solidFill>
                  <a:schemeClr val="bg1"/>
                </a:solidFill>
              </a:rPr>
              <a:t>케라스</a:t>
            </a:r>
            <a:r>
              <a:rPr lang="ko-KR" altLang="en-US" sz="2900" spc="-300" dirty="0">
                <a:solidFill>
                  <a:schemeClr val="bg1"/>
                </a:solidFill>
              </a:rPr>
              <a:t>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콜백과</a:t>
            </a:r>
            <a:r>
              <a:rPr lang="ko-KR" altLang="en-US" sz="2900" spc="-300" dirty="0">
                <a:solidFill>
                  <a:schemeClr val="bg1"/>
                </a:solidFill>
              </a:rPr>
              <a:t>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텐서보드를</a:t>
            </a:r>
            <a:r>
              <a:rPr lang="ko-KR" altLang="en-US" sz="2900" spc="-300" dirty="0">
                <a:solidFill>
                  <a:schemeClr val="bg1"/>
                </a:solidFill>
              </a:rPr>
              <a:t> 사용한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딥러닝</a:t>
            </a:r>
            <a:r>
              <a:rPr lang="ko-KR" altLang="en-US" sz="2900" spc="-300" dirty="0">
                <a:solidFill>
                  <a:schemeClr val="bg1"/>
                </a:solidFill>
              </a:rPr>
              <a:t> 모델 검사와 모니터링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8E267D-845C-F148-9749-A0F4D79316E9}"/>
              </a:ext>
            </a:extLst>
          </p:cNvPr>
          <p:cNvSpPr txBox="1"/>
          <p:nvPr/>
        </p:nvSpPr>
        <p:spPr>
          <a:xfrm>
            <a:off x="4897516" y="1231509"/>
            <a:ext cx="400110" cy="24968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ko-KR" sz="1400" dirty="0"/>
              <a:t>◁</a:t>
            </a:r>
            <a:r>
              <a:rPr kumimoji="1" lang="ko-KR" altLang="en-US" sz="1200" dirty="0" err="1"/>
              <a:t>텐서보드</a:t>
            </a:r>
            <a:r>
              <a:rPr kumimoji="1" lang="en-US" altLang="ko-KR" sz="1200" dirty="0"/>
              <a:t>: </a:t>
            </a:r>
            <a:r>
              <a:rPr kumimoji="1" lang="ko-KR" altLang="en-US" sz="1200" dirty="0"/>
              <a:t>측정 지표 모니터링</a:t>
            </a:r>
            <a:endParaRPr kumimoji="1" lang="ko-Kore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455993-ADD3-F849-8344-6533D1AA3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95" t="-2497" r="-2797" b="-5455"/>
          <a:stretch/>
        </p:blipFill>
        <p:spPr>
          <a:xfrm>
            <a:off x="898620" y="1174883"/>
            <a:ext cx="4148353" cy="26100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F55B32-B350-9A4D-B25F-E6B1D74AB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11" y="3976716"/>
            <a:ext cx="3525067" cy="26100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C6EC01C-B4D6-374C-AB0F-83A524653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323" y="1203726"/>
            <a:ext cx="3254553" cy="264949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640C8C3-E8B6-0C44-93B5-A996D8F984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323" y="4090396"/>
            <a:ext cx="3414717" cy="26494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7ED152E-E769-B540-B9A3-AD0F8CF3AE5E}"/>
              </a:ext>
            </a:extLst>
          </p:cNvPr>
          <p:cNvSpPr txBox="1"/>
          <p:nvPr/>
        </p:nvSpPr>
        <p:spPr>
          <a:xfrm>
            <a:off x="4806678" y="3939523"/>
            <a:ext cx="400110" cy="276934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ko-KR" sz="1400" dirty="0"/>
              <a:t>◁</a:t>
            </a:r>
            <a:r>
              <a:rPr kumimoji="1" lang="ko-KR" altLang="en-US" sz="1200" dirty="0" err="1"/>
              <a:t>텐서보드</a:t>
            </a:r>
            <a:r>
              <a:rPr kumimoji="1" lang="en-US" altLang="ko-KR" sz="1200" dirty="0"/>
              <a:t>: </a:t>
            </a:r>
            <a:r>
              <a:rPr kumimoji="1" lang="ko-KR" altLang="en-US" sz="1200" dirty="0"/>
              <a:t>활성화 출력 히스토그램</a:t>
            </a:r>
            <a:endParaRPr kumimoji="1" lang="ko-Kore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235CCB-7085-E14C-A1C2-39155FA6768F}"/>
              </a:ext>
            </a:extLst>
          </p:cNvPr>
          <p:cNvSpPr txBox="1"/>
          <p:nvPr/>
        </p:nvSpPr>
        <p:spPr>
          <a:xfrm>
            <a:off x="10639876" y="1203726"/>
            <a:ext cx="400110" cy="240867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ko-KR" sz="1400" dirty="0"/>
              <a:t>◁</a:t>
            </a:r>
            <a:r>
              <a:rPr kumimoji="1" lang="ko-KR" altLang="en-US" sz="1200" dirty="0" err="1"/>
              <a:t>반응형</a:t>
            </a:r>
            <a:r>
              <a:rPr kumimoji="1" lang="ko-KR" altLang="en-US" sz="1200" dirty="0"/>
              <a:t> 단어 </a:t>
            </a:r>
            <a:r>
              <a:rPr kumimoji="1" lang="ko-KR" altLang="en-US" sz="1200" dirty="0" err="1"/>
              <a:t>임베딩의</a:t>
            </a:r>
            <a:r>
              <a:rPr kumimoji="1" lang="ko-KR" altLang="en-US" sz="1200" dirty="0"/>
              <a:t> 시각화</a:t>
            </a:r>
            <a:endParaRPr kumimoji="1" lang="ko-Kore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68FB18-33DD-D34A-916D-2E0869A94A3B}"/>
              </a:ext>
            </a:extLst>
          </p:cNvPr>
          <p:cNvSpPr txBox="1"/>
          <p:nvPr/>
        </p:nvSpPr>
        <p:spPr>
          <a:xfrm>
            <a:off x="10800040" y="4027688"/>
            <a:ext cx="400110" cy="26811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ko-KR" sz="1400" dirty="0"/>
              <a:t>◁</a:t>
            </a:r>
            <a:r>
              <a:rPr kumimoji="1" lang="ko-KR" altLang="en-US" sz="1200" dirty="0" err="1"/>
              <a:t>텐서보드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텐서플로그래프</a:t>
            </a:r>
            <a:r>
              <a:rPr kumimoji="1" lang="ko-KR" altLang="en-US" sz="1200" dirty="0"/>
              <a:t> 시각화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66551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71193"/>
            <a:ext cx="950452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900" spc="-300" dirty="0" err="1">
                <a:solidFill>
                  <a:schemeClr val="bg1"/>
                </a:solidFill>
              </a:rPr>
              <a:t>케라스</a:t>
            </a:r>
            <a:r>
              <a:rPr lang="ko-KR" altLang="en-US" sz="2900" spc="-300" dirty="0">
                <a:solidFill>
                  <a:schemeClr val="bg1"/>
                </a:solidFill>
              </a:rPr>
              <a:t>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콜백과</a:t>
            </a:r>
            <a:r>
              <a:rPr lang="ko-KR" altLang="en-US" sz="2900" spc="-300" dirty="0">
                <a:solidFill>
                  <a:schemeClr val="bg1"/>
                </a:solidFill>
              </a:rPr>
              <a:t>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텐서보드를</a:t>
            </a:r>
            <a:r>
              <a:rPr lang="ko-KR" altLang="en-US" sz="2900" spc="-300" dirty="0">
                <a:solidFill>
                  <a:schemeClr val="bg1"/>
                </a:solidFill>
              </a:rPr>
              <a:t> 사용한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딥러닝</a:t>
            </a:r>
            <a:r>
              <a:rPr lang="ko-KR" altLang="en-US" sz="2900" spc="-300" dirty="0">
                <a:solidFill>
                  <a:schemeClr val="bg1"/>
                </a:solidFill>
              </a:rPr>
              <a:t> 모델 검사와 모니터링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16B94F-D880-0842-B25D-F218690D2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92" y="1547214"/>
            <a:ext cx="3739796" cy="74338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E4803B7-650F-E54B-850F-0711D9F4C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549" y="1547214"/>
            <a:ext cx="5651597" cy="7888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C95453-D8FA-2A4E-ADEF-BF37E941C120}"/>
              </a:ext>
            </a:extLst>
          </p:cNvPr>
          <p:cNvSpPr txBox="1"/>
          <p:nvPr/>
        </p:nvSpPr>
        <p:spPr>
          <a:xfrm>
            <a:off x="503592" y="1249010"/>
            <a:ext cx="3329758" cy="3077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kumimoji="1" lang="ko-KR" altLang="en-US" sz="1400" dirty="0"/>
              <a:t>▽</a:t>
            </a:r>
            <a:r>
              <a:rPr kumimoji="1" lang="en-US" altLang="ko-KR" sz="1400" dirty="0"/>
              <a:t> </a:t>
            </a:r>
            <a:r>
              <a:rPr kumimoji="1" lang="en-US" altLang="ko-KR" sz="1200" dirty="0" err="1"/>
              <a:t>plot_model</a:t>
            </a:r>
            <a:r>
              <a:rPr kumimoji="1" lang="ko-KR" altLang="en-US" sz="1200" dirty="0"/>
              <a:t> 함수가 만든 모델의 층 그래프</a:t>
            </a:r>
            <a:endParaRPr kumimoji="1" lang="ko-Kore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B5C13E-497D-FD43-9A54-5283C977AF0D}"/>
              </a:ext>
            </a:extLst>
          </p:cNvPr>
          <p:cNvSpPr txBox="1"/>
          <p:nvPr/>
        </p:nvSpPr>
        <p:spPr>
          <a:xfrm>
            <a:off x="5435549" y="1249009"/>
            <a:ext cx="3329758" cy="3077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kumimoji="1" lang="ko-KR" altLang="en-US" sz="1400" dirty="0"/>
              <a:t>▽</a:t>
            </a:r>
            <a:r>
              <a:rPr kumimoji="1" lang="en-US" altLang="ko-KR" sz="1400" dirty="0"/>
              <a:t> </a:t>
            </a:r>
            <a:r>
              <a:rPr kumimoji="1" lang="en-US" altLang="ko-KR" sz="1200" dirty="0" err="1"/>
              <a:t>plot_model</a:t>
            </a:r>
            <a:r>
              <a:rPr kumimoji="1" lang="ko-KR" altLang="en-US" sz="1200" dirty="0"/>
              <a:t> 함수가 만든 모델의 층 그래프</a:t>
            </a:r>
            <a:endParaRPr kumimoji="1" lang="ko-Kore-KR" altLang="en-US" sz="1200" dirty="0"/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2EB0F505-F25F-3245-BB6E-5044A63F4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518" y="2421808"/>
            <a:ext cx="3448617" cy="43663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73A51F6-551C-3848-8D6A-B721F74354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19" b="2852"/>
          <a:stretch/>
        </p:blipFill>
        <p:spPr>
          <a:xfrm>
            <a:off x="1515458" y="2435408"/>
            <a:ext cx="2170717" cy="41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99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71193"/>
            <a:ext cx="950452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900" spc="-300" dirty="0" err="1">
                <a:solidFill>
                  <a:schemeClr val="bg1"/>
                </a:solidFill>
              </a:rPr>
              <a:t>케라스</a:t>
            </a:r>
            <a:r>
              <a:rPr lang="ko-KR" altLang="en-US" sz="2900" spc="-300" dirty="0">
                <a:solidFill>
                  <a:schemeClr val="bg1"/>
                </a:solidFill>
              </a:rPr>
              <a:t>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콜백과</a:t>
            </a:r>
            <a:r>
              <a:rPr lang="ko-KR" altLang="en-US" sz="2900" spc="-300" dirty="0">
                <a:solidFill>
                  <a:schemeClr val="bg1"/>
                </a:solidFill>
              </a:rPr>
              <a:t>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텐서보드를</a:t>
            </a:r>
            <a:r>
              <a:rPr lang="ko-KR" altLang="en-US" sz="2900" spc="-300" dirty="0">
                <a:solidFill>
                  <a:schemeClr val="bg1"/>
                </a:solidFill>
              </a:rPr>
              <a:t> 사용한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딥러닝</a:t>
            </a:r>
            <a:r>
              <a:rPr lang="ko-KR" altLang="en-US" sz="2900" spc="-300" dirty="0">
                <a:solidFill>
                  <a:schemeClr val="bg1"/>
                </a:solidFill>
              </a:rPr>
              <a:t> 모델 검사와 모니터링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D7E64E-7203-8049-B550-6A3D85A12BE0}"/>
              </a:ext>
            </a:extLst>
          </p:cNvPr>
          <p:cNvSpPr txBox="1"/>
          <p:nvPr/>
        </p:nvSpPr>
        <p:spPr>
          <a:xfrm>
            <a:off x="339536" y="1264666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정리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FFC3BDD-2824-3A4A-B469-92E1FBE5606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9CFAFB1-49B2-1142-920C-941D0EE0D982}"/>
              </a:ext>
            </a:extLst>
          </p:cNvPr>
          <p:cNvSpPr/>
          <p:nvPr/>
        </p:nvSpPr>
        <p:spPr>
          <a:xfrm>
            <a:off x="1944287" y="2427296"/>
            <a:ext cx="3254587" cy="3254587"/>
          </a:xfrm>
          <a:prstGeom prst="ellipse">
            <a:avLst/>
          </a:prstGeom>
          <a:solidFill>
            <a:srgbClr val="0052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800" b="1" dirty="0"/>
              <a:t>callback</a:t>
            </a:r>
            <a:endParaRPr kumimoji="1" lang="ko-Kore-KR" altLang="en-US" sz="28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B1C1A2D-05BB-3849-BA0C-69EF805E613E}"/>
              </a:ext>
            </a:extLst>
          </p:cNvPr>
          <p:cNvSpPr/>
          <p:nvPr/>
        </p:nvSpPr>
        <p:spPr>
          <a:xfrm>
            <a:off x="6993126" y="2427296"/>
            <a:ext cx="3254587" cy="3254587"/>
          </a:xfrm>
          <a:prstGeom prst="ellipse">
            <a:avLst/>
          </a:prstGeom>
          <a:solidFill>
            <a:srgbClr val="0052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800" b="1" dirty="0" err="1"/>
              <a:t>tensorboard</a:t>
            </a:r>
            <a:endParaRPr kumimoji="1" lang="ko-Kore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28201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510630" y="3013501"/>
            <a:ext cx="24096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bg1"/>
                </a:solidFill>
              </a:rPr>
              <a:t>모델의 성능을</a:t>
            </a:r>
            <a:endParaRPr lang="en-US" altLang="ko-KR" sz="2400" spc="-300" dirty="0">
              <a:solidFill>
                <a:schemeClr val="bg1"/>
              </a:solidFill>
            </a:endParaRPr>
          </a:p>
          <a:p>
            <a:r>
              <a:rPr lang="ko-KR" altLang="en-US" sz="2400" spc="-300" dirty="0">
                <a:solidFill>
                  <a:schemeClr val="bg1"/>
                </a:solidFill>
              </a:rPr>
              <a:t>최대로 끌어올리기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13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902868" y="273889"/>
            <a:ext cx="513153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900" spc="-300" dirty="0">
                <a:solidFill>
                  <a:schemeClr val="bg1"/>
                </a:solidFill>
              </a:rPr>
              <a:t>모델의 성능을 최대로 끌어올리기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15B3CA-A395-D849-BD9B-C10A61026D8F}"/>
              </a:ext>
            </a:extLst>
          </p:cNvPr>
          <p:cNvSpPr txBox="1"/>
          <p:nvPr/>
        </p:nvSpPr>
        <p:spPr>
          <a:xfrm>
            <a:off x="339536" y="1264666"/>
            <a:ext cx="35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고급 구조 패턴 </a:t>
            </a:r>
            <a:r>
              <a:rPr lang="en-US" altLang="ko-KR" sz="2400" b="1" spc="-300" dirty="0">
                <a:solidFill>
                  <a:srgbClr val="393939"/>
                </a:solidFill>
                <a:latin typeface="+mn-ea"/>
              </a:rPr>
              <a:t>-</a:t>
            </a:r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배치 정규화</a:t>
            </a:r>
            <a:endParaRPr lang="ko-KR" altLang="en-US" sz="2400" b="1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9F69A3-8CAF-F74B-BA30-E524F017C0E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C6D20D-F8D7-6C48-9423-35EBE19F12C8}"/>
              </a:ext>
            </a:extLst>
          </p:cNvPr>
          <p:cNvSpPr txBox="1"/>
          <p:nvPr/>
        </p:nvSpPr>
        <p:spPr>
          <a:xfrm>
            <a:off x="240080" y="2340205"/>
            <a:ext cx="764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그래디언트의</a:t>
            </a:r>
            <a:r>
              <a:rPr kumimoji="1" lang="ko-KR" altLang="en-US" dirty="0"/>
              <a:t> 전파를 도와주어 </a:t>
            </a:r>
            <a:r>
              <a:rPr kumimoji="1" lang="ko-KR" altLang="en-US" b="1" dirty="0"/>
              <a:t>더 깊은 네트워크를 구성</a:t>
            </a:r>
            <a:r>
              <a:rPr kumimoji="1" lang="ko-KR" altLang="en-US" dirty="0"/>
              <a:t>할 수 있게 함</a:t>
            </a:r>
            <a:endParaRPr kumimoji="1" lang="ko-Kore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57EA3BA-E573-4845-AF80-99CAB8227F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64"/>
          <a:stretch/>
        </p:blipFill>
        <p:spPr>
          <a:xfrm>
            <a:off x="339536" y="3356150"/>
            <a:ext cx="5892800" cy="530050"/>
          </a:xfrm>
          <a:prstGeom prst="rect">
            <a:avLst/>
          </a:prstGeom>
        </p:spPr>
      </p:pic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774A5B56-9085-1A4B-8AEB-D3592197D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32" r="3610" b="-1"/>
          <a:stretch/>
        </p:blipFill>
        <p:spPr>
          <a:xfrm>
            <a:off x="339536" y="4818462"/>
            <a:ext cx="5680076" cy="64348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1080DB2-BEBB-8646-8C86-ACD2D4AE2E98}"/>
              </a:ext>
            </a:extLst>
          </p:cNvPr>
          <p:cNvSpPr txBox="1"/>
          <p:nvPr/>
        </p:nvSpPr>
        <p:spPr>
          <a:xfrm>
            <a:off x="259443" y="3065180"/>
            <a:ext cx="1640193" cy="3077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kumimoji="1" lang="ko-KR" altLang="en-US" sz="1400" dirty="0"/>
              <a:t>▽</a:t>
            </a:r>
            <a:r>
              <a:rPr kumimoji="1" lang="en-US" altLang="ko-KR" sz="1200" dirty="0"/>
              <a:t>Conv2D</a:t>
            </a:r>
            <a:r>
              <a:rPr kumimoji="1" lang="ko-KR" altLang="en-US" sz="1200" dirty="0"/>
              <a:t> 층 다음에</a:t>
            </a:r>
            <a:endParaRPr kumimoji="1" lang="ko-Kore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5DFFFE-DF19-6945-879C-2301B1FE2FE1}"/>
              </a:ext>
            </a:extLst>
          </p:cNvPr>
          <p:cNvSpPr txBox="1"/>
          <p:nvPr/>
        </p:nvSpPr>
        <p:spPr>
          <a:xfrm>
            <a:off x="259443" y="4532813"/>
            <a:ext cx="1518364" cy="3077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kumimoji="1" lang="ko-KR" altLang="en-US" sz="1400" dirty="0"/>
              <a:t>▽</a:t>
            </a:r>
            <a:r>
              <a:rPr kumimoji="1" lang="en-US" altLang="ko-KR" sz="1200" dirty="0"/>
              <a:t>Dense</a:t>
            </a:r>
            <a:r>
              <a:rPr kumimoji="1" lang="ko-KR" altLang="en-US" sz="1200" dirty="0"/>
              <a:t> 층 다음에</a:t>
            </a:r>
            <a:endParaRPr kumimoji="1" lang="ko-Kore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CB019B-B1A3-D841-9C3D-34B2662B5AD6}"/>
              </a:ext>
            </a:extLst>
          </p:cNvPr>
          <p:cNvSpPr txBox="1"/>
          <p:nvPr/>
        </p:nvSpPr>
        <p:spPr>
          <a:xfrm>
            <a:off x="240080" y="1851551"/>
            <a:ext cx="793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 </a:t>
            </a:r>
            <a:r>
              <a:rPr kumimoji="1" lang="ko-KR" altLang="en-US" dirty="0"/>
              <a:t>훈련하는 동안 평균과 분산이 바뀌더라도 이에 적응하여 데이터를 정규화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43582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902868" y="273889"/>
            <a:ext cx="513153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900" spc="-300" dirty="0">
                <a:solidFill>
                  <a:schemeClr val="bg1"/>
                </a:solidFill>
              </a:rPr>
              <a:t>모델의 성능을 최대로 끌어올리기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15B3CA-A395-D849-BD9B-C10A61026D8F}"/>
              </a:ext>
            </a:extLst>
          </p:cNvPr>
          <p:cNvSpPr txBox="1"/>
          <p:nvPr/>
        </p:nvSpPr>
        <p:spPr>
          <a:xfrm>
            <a:off x="339536" y="1264666"/>
            <a:ext cx="6826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고급 구조 패턴 </a:t>
            </a:r>
            <a:r>
              <a:rPr lang="en-US" altLang="ko-KR" sz="2400" b="1" spc="-300" dirty="0">
                <a:solidFill>
                  <a:srgbClr val="393939"/>
                </a:solidFill>
                <a:latin typeface="+mn-ea"/>
              </a:rPr>
              <a:t>-</a:t>
            </a:r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깊이별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분리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합성곱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en-US" altLang="ko-KR" sz="2400" spc="-150" dirty="0">
                <a:solidFill>
                  <a:srgbClr val="393939"/>
                </a:solidFill>
                <a:latin typeface="+mn-ea"/>
              </a:rPr>
              <a:t>(SeparableConv2D)</a:t>
            </a:r>
            <a:endParaRPr lang="ko-KR" altLang="en-US" sz="2400" b="1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9F69A3-8CAF-F74B-BA30-E524F017C0E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C6D20D-F8D7-6C48-9423-35EBE19F12C8}"/>
              </a:ext>
            </a:extLst>
          </p:cNvPr>
          <p:cNvSpPr txBox="1"/>
          <p:nvPr/>
        </p:nvSpPr>
        <p:spPr>
          <a:xfrm>
            <a:off x="240080" y="1815674"/>
            <a:ext cx="1106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 </a:t>
            </a:r>
            <a:r>
              <a:rPr kumimoji="1" lang="ko-KR" altLang="en-US" dirty="0"/>
              <a:t>입력 </a:t>
            </a:r>
            <a:r>
              <a:rPr kumimoji="1" lang="ko-KR" altLang="en-US" dirty="0" err="1"/>
              <a:t>채널별로</a:t>
            </a:r>
            <a:r>
              <a:rPr kumimoji="1" lang="ko-KR" altLang="en-US" dirty="0"/>
              <a:t> 따로따로 공간 방향의 </a:t>
            </a:r>
            <a:r>
              <a:rPr kumimoji="1" lang="ko-KR" altLang="en-US" b="1" dirty="0" err="1"/>
              <a:t>합성곱을</a:t>
            </a:r>
            <a:r>
              <a:rPr kumimoji="1" lang="ko-KR" altLang="en-US" b="1" dirty="0"/>
              <a:t> 수행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점별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합성곱</a:t>
            </a:r>
            <a:r>
              <a:rPr kumimoji="1" lang="en-US" altLang="ko-KR" dirty="0"/>
              <a:t>(1✕1)</a:t>
            </a:r>
            <a:r>
              <a:rPr kumimoji="1" lang="ko-KR" altLang="en-US" dirty="0"/>
              <a:t>을 통해 </a:t>
            </a:r>
            <a:r>
              <a:rPr kumimoji="1" lang="ko-KR" altLang="en-US" b="1" dirty="0"/>
              <a:t>출력 채널을 합쳐주는 층</a:t>
            </a:r>
            <a:endParaRPr kumimoji="1" lang="ko-Kore-KR" altLang="en-US" b="1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FFF7B94-1840-AB4F-8DA3-EFD097290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886" y="2803738"/>
            <a:ext cx="5494328" cy="38855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EE873B-EDA4-9948-83CD-CBE47C3A4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46" y="3162556"/>
            <a:ext cx="3498907" cy="29169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9DC9C0-4CC1-D740-897A-7863FD1D716C}"/>
              </a:ext>
            </a:extLst>
          </p:cNvPr>
          <p:cNvSpPr txBox="1"/>
          <p:nvPr/>
        </p:nvSpPr>
        <p:spPr>
          <a:xfrm>
            <a:off x="240080" y="2303233"/>
            <a:ext cx="992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 </a:t>
            </a:r>
            <a:r>
              <a:rPr kumimoji="1" lang="ko-KR" altLang="en-US" dirty="0"/>
              <a:t>모델 </a:t>
            </a:r>
            <a:r>
              <a:rPr kumimoji="1" lang="ko-KR" altLang="en-US" dirty="0" err="1"/>
              <a:t>파라미터와</a:t>
            </a:r>
            <a:r>
              <a:rPr kumimoji="1" lang="ko-KR" altLang="en-US" dirty="0"/>
              <a:t> 연산의 수를 크게 줄여 주기 때문에 </a:t>
            </a:r>
            <a:r>
              <a:rPr kumimoji="1" lang="ko-KR" altLang="en-US" b="1" dirty="0"/>
              <a:t>작고 더 빠른 모델</a:t>
            </a:r>
            <a:r>
              <a:rPr kumimoji="1" lang="ko-KR" altLang="en-US" dirty="0"/>
              <a:t>을 만들어 </a:t>
            </a:r>
            <a:r>
              <a:rPr kumimoji="1" lang="ko-KR" altLang="en-US" b="1" dirty="0"/>
              <a:t>성능 향상</a:t>
            </a: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862067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902868" y="273889"/>
            <a:ext cx="513153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900" spc="-300" dirty="0">
                <a:solidFill>
                  <a:schemeClr val="bg1"/>
                </a:solidFill>
              </a:rPr>
              <a:t>모델의 성능을 최대로 끌어올리기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15B3CA-A395-D849-BD9B-C10A61026D8F}"/>
              </a:ext>
            </a:extLst>
          </p:cNvPr>
          <p:cNvSpPr txBox="1"/>
          <p:nvPr/>
        </p:nvSpPr>
        <p:spPr>
          <a:xfrm>
            <a:off x="339536" y="1264666"/>
            <a:ext cx="2948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 err="1">
                <a:solidFill>
                  <a:srgbClr val="393939"/>
                </a:solidFill>
                <a:latin typeface="+mn-ea"/>
              </a:rPr>
              <a:t>하이퍼파라미터</a:t>
            </a:r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 최적화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9F69A3-8CAF-F74B-BA30-E524F017C0E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092C98-8283-2141-83D9-2C8797745970}"/>
              </a:ext>
            </a:extLst>
          </p:cNvPr>
          <p:cNvSpPr txBox="1"/>
          <p:nvPr/>
        </p:nvSpPr>
        <p:spPr>
          <a:xfrm>
            <a:off x="339536" y="1879312"/>
            <a:ext cx="1039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모델</a:t>
            </a:r>
            <a:r>
              <a:rPr kumimoji="1" lang="ko-KR" altLang="en-US" dirty="0"/>
              <a:t> 설계과정에서 </a:t>
            </a:r>
            <a:r>
              <a:rPr kumimoji="1" lang="ko-KR" altLang="en-US" b="1" dirty="0"/>
              <a:t>사용자가</a:t>
            </a:r>
            <a:r>
              <a:rPr kumimoji="1" lang="ko-KR" altLang="en-US" dirty="0"/>
              <a:t> 층의 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유닛이나 필터의 수 등을 </a:t>
            </a:r>
            <a:r>
              <a:rPr kumimoji="1" lang="ko-KR" altLang="en-US" b="1" dirty="0"/>
              <a:t>최적의 성능을 얻도록 선택</a:t>
            </a:r>
            <a:r>
              <a:rPr kumimoji="1" lang="ko-KR" altLang="en-US" dirty="0"/>
              <a:t>하는 것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87C1D-B699-A541-A7FB-DC146D413E57}"/>
              </a:ext>
            </a:extLst>
          </p:cNvPr>
          <p:cNvSpPr txBox="1"/>
          <p:nvPr/>
        </p:nvSpPr>
        <p:spPr>
          <a:xfrm>
            <a:off x="339536" y="2364394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하이퍼파라미터</a:t>
            </a:r>
            <a:r>
              <a:rPr kumimoji="1" lang="ko-KR" altLang="en-US" dirty="0"/>
              <a:t> 최적화 과정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ED0041-A4D6-9849-8824-D938A6804897}"/>
              </a:ext>
            </a:extLst>
          </p:cNvPr>
          <p:cNvSpPr txBox="1"/>
          <p:nvPr/>
        </p:nvSpPr>
        <p:spPr>
          <a:xfrm>
            <a:off x="505899" y="2722151"/>
            <a:ext cx="5854488" cy="1989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400" dirty="0"/>
              <a:t>일련의 </a:t>
            </a:r>
            <a:r>
              <a:rPr kumimoji="1" lang="ko-KR" altLang="en-US" sz="1400" dirty="0" err="1"/>
              <a:t>하이퍼파라미터를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자동으로</a:t>
            </a:r>
            <a:r>
              <a:rPr kumimoji="1" lang="en-US" altLang="ko-KR" sz="1400" dirty="0"/>
              <a:t>)</a:t>
            </a:r>
            <a:r>
              <a:rPr kumimoji="1" lang="ko-KR" altLang="en-US" sz="1400" dirty="0"/>
              <a:t> 선택합니다</a:t>
            </a:r>
            <a:r>
              <a:rPr kumimoji="1" lang="en-US" altLang="ko-KR" sz="14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400" dirty="0"/>
              <a:t>선택된 </a:t>
            </a:r>
            <a:r>
              <a:rPr kumimoji="1" lang="ko-KR" altLang="en-US" sz="1400" dirty="0" err="1"/>
              <a:t>하이퍼파라미터로</a:t>
            </a:r>
            <a:r>
              <a:rPr kumimoji="1" lang="ko-KR" altLang="en-US" sz="1400" dirty="0"/>
              <a:t> 모델을 만듭니다</a:t>
            </a:r>
            <a:r>
              <a:rPr kumimoji="1" lang="en-US" altLang="ko-KR" sz="14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400" dirty="0"/>
              <a:t>훈련 데이터에 학습하고 검증 데이터에서 최종 성능을 측정합니다</a:t>
            </a:r>
            <a:r>
              <a:rPr kumimoji="1" lang="en-US" altLang="ko-KR" sz="14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400" dirty="0"/>
              <a:t>다음으로 시도할 </a:t>
            </a:r>
            <a:r>
              <a:rPr kumimoji="1" lang="ko-KR" altLang="en-US" sz="1400" dirty="0" err="1"/>
              <a:t>하이퍼파라미터를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자동으로</a:t>
            </a:r>
            <a:r>
              <a:rPr kumimoji="1" lang="en-US" altLang="ko-KR" sz="1400" dirty="0"/>
              <a:t>)</a:t>
            </a:r>
            <a:r>
              <a:rPr kumimoji="1" lang="ko-KR" altLang="en-US" sz="1400" dirty="0"/>
              <a:t> 선택합니다</a:t>
            </a:r>
            <a:r>
              <a:rPr kumimoji="1" lang="en-US" altLang="ko-KR" sz="14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400" dirty="0"/>
              <a:t>이 과정을 반복합니다</a:t>
            </a:r>
            <a:r>
              <a:rPr kumimoji="1" lang="en-US" altLang="ko-KR" sz="14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400" dirty="0"/>
              <a:t>마지막으로 테스트 데이터에서 성능을 측정합니다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93B14B-F2CB-634B-B0B4-C0BF45E9886B}"/>
              </a:ext>
            </a:extLst>
          </p:cNvPr>
          <p:cNvSpPr txBox="1"/>
          <p:nvPr/>
        </p:nvSpPr>
        <p:spPr>
          <a:xfrm>
            <a:off x="605754" y="4816038"/>
            <a:ext cx="9121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→ 변경한 </a:t>
            </a:r>
            <a:r>
              <a:rPr kumimoji="1" lang="ko-KR" altLang="en-US" dirty="0" err="1"/>
              <a:t>하이퍼파라미터의</a:t>
            </a:r>
            <a:r>
              <a:rPr kumimoji="1" lang="ko-KR" altLang="en-US" dirty="0"/>
              <a:t> 검증 손실을 확인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다음 시도할 </a:t>
            </a:r>
            <a:r>
              <a:rPr kumimoji="1" lang="ko-KR" altLang="en-US" dirty="0" err="1"/>
              <a:t>하이퍼파라미터를</a:t>
            </a:r>
            <a:r>
              <a:rPr kumimoji="1" lang="ko-KR" altLang="en-US" dirty="0"/>
              <a:t> 선택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216D24-92F2-5F4B-B58D-1989305BF210}"/>
              </a:ext>
            </a:extLst>
          </p:cNvPr>
          <p:cNvSpPr txBox="1"/>
          <p:nvPr/>
        </p:nvSpPr>
        <p:spPr>
          <a:xfrm>
            <a:off x="976729" y="5301120"/>
            <a:ext cx="7326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→ </a:t>
            </a:r>
            <a:r>
              <a:rPr kumimoji="1" lang="ko-KR" altLang="en-US" b="1" dirty="0" err="1"/>
              <a:t>베이지안</a:t>
            </a:r>
            <a:r>
              <a:rPr kumimoji="1" lang="ko-KR" altLang="en-US" b="1" dirty="0"/>
              <a:t> 최적화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유전 알고리즘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간단한 랜덤 탐색</a:t>
            </a:r>
            <a:r>
              <a:rPr kumimoji="1" lang="ko-KR" altLang="en-US" dirty="0"/>
              <a:t> 등의 기법 사용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A14687-E27D-CA47-A64A-77E10B7D23A1}"/>
              </a:ext>
            </a:extLst>
          </p:cNvPr>
          <p:cNvSpPr txBox="1"/>
          <p:nvPr/>
        </p:nvSpPr>
        <p:spPr>
          <a:xfrm>
            <a:off x="1370269" y="5786202"/>
            <a:ext cx="621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→ 비용이 많이 들어 가장 단순한 </a:t>
            </a:r>
            <a:r>
              <a:rPr kumimoji="1" lang="ko-KR" altLang="en-US" b="1" dirty="0"/>
              <a:t>랜덤 탐색</a:t>
            </a:r>
            <a:r>
              <a:rPr kumimoji="1" lang="ko-KR" altLang="en-US" dirty="0"/>
              <a:t>을 대체로 사용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6DD5E5-306F-804C-8195-D3A7BB02CA16}"/>
              </a:ext>
            </a:extLst>
          </p:cNvPr>
          <p:cNvSpPr txBox="1"/>
          <p:nvPr/>
        </p:nvSpPr>
        <p:spPr>
          <a:xfrm>
            <a:off x="1744207" y="6271284"/>
            <a:ext cx="434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→ </a:t>
            </a:r>
            <a:r>
              <a:rPr kumimoji="1" lang="en-US" altLang="ko-KR" b="1" dirty="0" err="1"/>
              <a:t>Hyperopt</a:t>
            </a:r>
            <a:r>
              <a:rPr kumimoji="1" lang="en-US" altLang="ko-KR" b="1" dirty="0"/>
              <a:t>, </a:t>
            </a:r>
            <a:r>
              <a:rPr kumimoji="1" lang="en-US" altLang="ko-KR" b="1" dirty="0" err="1"/>
              <a:t>Hyperas</a:t>
            </a:r>
            <a:r>
              <a:rPr kumimoji="1" lang="ko-KR" altLang="en-US" b="1" dirty="0"/>
              <a:t> 라이브러리</a:t>
            </a:r>
            <a:r>
              <a:rPr kumimoji="1" lang="ko-KR" altLang="en-US" dirty="0"/>
              <a:t> 사용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46207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902868" y="273889"/>
            <a:ext cx="513153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900" spc="-300" dirty="0">
                <a:solidFill>
                  <a:schemeClr val="bg1"/>
                </a:solidFill>
              </a:rPr>
              <a:t>모델의 성능을 최대로 끌어올리기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15B3CA-A395-D849-BD9B-C10A61026D8F}"/>
              </a:ext>
            </a:extLst>
          </p:cNvPr>
          <p:cNvSpPr txBox="1"/>
          <p:nvPr/>
        </p:nvSpPr>
        <p:spPr>
          <a:xfrm>
            <a:off x="339536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모델 앙상블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9F69A3-8CAF-F74B-BA30-E524F017C0E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60307-20F7-FA45-A337-E2C1C8FB631F}"/>
              </a:ext>
            </a:extLst>
          </p:cNvPr>
          <p:cNvSpPr txBox="1"/>
          <p:nvPr/>
        </p:nvSpPr>
        <p:spPr>
          <a:xfrm>
            <a:off x="240080" y="1726331"/>
            <a:ext cx="9882834" cy="2774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여러 개 다른 모델의 예측을 합쳐서 더 좋은 예측을 </a:t>
            </a:r>
            <a:r>
              <a:rPr kumimoji="1" lang="ko-KR" altLang="en-US" dirty="0" err="1"/>
              <a:t>만듬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가장 기본적인 앙상블은 추론할 때 나온 예측을 평균 내는 것</a:t>
            </a:r>
            <a:endParaRPr kumimoji="1" lang="ko-Kore-KR" altLang="en-US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모델이 </a:t>
            </a:r>
            <a:r>
              <a:rPr kumimoji="1" lang="ko-KR" altLang="en-US" b="1" dirty="0"/>
              <a:t>서로 다른 방향으로 편향</a:t>
            </a:r>
            <a:r>
              <a:rPr kumimoji="1" lang="ko-KR" altLang="en-US" dirty="0"/>
              <a:t>되어 있다면 </a:t>
            </a:r>
            <a:r>
              <a:rPr kumimoji="1" lang="ko-KR" altLang="en-US" b="1" dirty="0"/>
              <a:t>서로 상쇄</a:t>
            </a:r>
            <a:r>
              <a:rPr kumimoji="1" lang="ko-KR" altLang="en-US" dirty="0"/>
              <a:t>되어 </a:t>
            </a:r>
            <a:r>
              <a:rPr kumimoji="1" lang="ko-KR" altLang="en-US" b="1" dirty="0"/>
              <a:t>더 견고하고 정확한 앙상블</a:t>
            </a:r>
            <a:r>
              <a:rPr kumimoji="1" lang="ko-KR" altLang="en-US" dirty="0"/>
              <a:t> 형성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실전에서 잘 동작하는 한가지 방법은 </a:t>
            </a:r>
            <a:r>
              <a:rPr kumimoji="1" lang="ko-KR" altLang="en-US" b="1" dirty="0"/>
              <a:t>트리 기반 모델</a:t>
            </a:r>
            <a:r>
              <a:rPr kumimoji="1" lang="ko-KR" altLang="en-US" dirty="0"/>
              <a:t>이나</a:t>
            </a:r>
            <a:r>
              <a:rPr kumimoji="1" lang="ko-KR" altLang="en-US" b="1" dirty="0"/>
              <a:t> 심층 신경망을 </a:t>
            </a:r>
            <a:r>
              <a:rPr kumimoji="1" lang="ko-KR" altLang="en-US" b="1" dirty="0" err="1"/>
              <a:t>앙상블하는</a:t>
            </a:r>
            <a:r>
              <a:rPr kumimoji="1" lang="ko-KR" altLang="en-US" b="1" dirty="0"/>
              <a:t> 것</a:t>
            </a:r>
            <a:endParaRPr kumimoji="1" lang="en-US" altLang="ko-KR" b="1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최근 매우 성공적으로 사용되는 것은 </a:t>
            </a:r>
            <a:r>
              <a:rPr kumimoji="1" lang="ko-KR" altLang="en-US" b="1" dirty="0" err="1"/>
              <a:t>딥러닝</a:t>
            </a:r>
            <a:r>
              <a:rPr kumimoji="1" lang="ko-KR" altLang="en-US" dirty="0" err="1"/>
              <a:t>과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얕은 모델을 섞은 넓고 깊은 모델</a:t>
            </a: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51129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510630" y="3013501"/>
            <a:ext cx="41665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chemeClr val="bg1"/>
                </a:solidFill>
              </a:rPr>
              <a:t>케라스</a:t>
            </a:r>
            <a:r>
              <a:rPr lang="ko-KR" altLang="en-US" sz="2400" spc="-300" dirty="0">
                <a:solidFill>
                  <a:schemeClr val="bg1"/>
                </a:solidFill>
              </a:rPr>
              <a:t> </a:t>
            </a:r>
            <a:r>
              <a:rPr lang="ko-KR" altLang="en-US" sz="2400" spc="-300" dirty="0" err="1">
                <a:solidFill>
                  <a:schemeClr val="bg1"/>
                </a:solidFill>
              </a:rPr>
              <a:t>콜백과</a:t>
            </a:r>
            <a:r>
              <a:rPr lang="ko-KR" altLang="en-US" sz="2400" spc="-300" dirty="0">
                <a:solidFill>
                  <a:schemeClr val="bg1"/>
                </a:solidFill>
              </a:rPr>
              <a:t> </a:t>
            </a:r>
            <a:r>
              <a:rPr lang="ko-KR" altLang="en-US" sz="2400" spc="-300" dirty="0" err="1">
                <a:solidFill>
                  <a:schemeClr val="bg1"/>
                </a:solidFill>
              </a:rPr>
              <a:t>텐서보드를</a:t>
            </a:r>
            <a:r>
              <a:rPr lang="ko-KR" altLang="en-US" sz="2400" spc="-300" dirty="0">
                <a:solidFill>
                  <a:schemeClr val="bg1"/>
                </a:solidFill>
              </a:rPr>
              <a:t> 사용한</a:t>
            </a:r>
            <a:endParaRPr lang="en-US" altLang="ko-KR" sz="2400" spc="-300" dirty="0">
              <a:solidFill>
                <a:schemeClr val="bg1"/>
              </a:solidFill>
            </a:endParaRPr>
          </a:p>
          <a:p>
            <a:r>
              <a:rPr lang="ko-KR" altLang="en-US" sz="2400" spc="-300" dirty="0" err="1">
                <a:solidFill>
                  <a:schemeClr val="bg1"/>
                </a:solidFill>
              </a:rPr>
              <a:t>딥러닝</a:t>
            </a:r>
            <a:r>
              <a:rPr lang="ko-KR" altLang="en-US" sz="2400" spc="-300" dirty="0">
                <a:solidFill>
                  <a:schemeClr val="bg1"/>
                </a:solidFill>
              </a:rPr>
              <a:t> 모델 검사와 모니터링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902868" y="273889"/>
            <a:ext cx="513153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900" spc="-300" dirty="0">
                <a:solidFill>
                  <a:schemeClr val="bg1"/>
                </a:solidFill>
              </a:rPr>
              <a:t>모델의 성능을 최대로 끌어올리기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15B3CA-A395-D849-BD9B-C10A61026D8F}"/>
              </a:ext>
            </a:extLst>
          </p:cNvPr>
          <p:cNvSpPr txBox="1"/>
          <p:nvPr/>
        </p:nvSpPr>
        <p:spPr>
          <a:xfrm>
            <a:off x="339536" y="1264666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정리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9F69A3-8CAF-F74B-BA30-E524F017C0E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A64A904-8569-414F-8188-001D6EC9C8EC}"/>
              </a:ext>
            </a:extLst>
          </p:cNvPr>
          <p:cNvSpPr/>
          <p:nvPr/>
        </p:nvSpPr>
        <p:spPr>
          <a:xfrm>
            <a:off x="1930793" y="1935747"/>
            <a:ext cx="3583741" cy="1997174"/>
          </a:xfrm>
          <a:prstGeom prst="roundRect">
            <a:avLst/>
          </a:prstGeom>
          <a:solidFill>
            <a:srgbClr val="0052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17000" endPos="19594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3200" b="1" dirty="0"/>
              <a:t>배치정규화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8104A332-ACE6-9E43-92E6-3CE8AECCD104}"/>
              </a:ext>
            </a:extLst>
          </p:cNvPr>
          <p:cNvSpPr/>
          <p:nvPr/>
        </p:nvSpPr>
        <p:spPr>
          <a:xfrm>
            <a:off x="6677466" y="1935747"/>
            <a:ext cx="3583741" cy="1997174"/>
          </a:xfrm>
          <a:prstGeom prst="roundRect">
            <a:avLst/>
          </a:prstGeom>
          <a:solidFill>
            <a:srgbClr val="0052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17000" endPos="19594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3200" b="1" dirty="0"/>
              <a:t>깊이별</a:t>
            </a:r>
            <a:endParaRPr kumimoji="1" lang="en-US" altLang="ko-Kore-KR" sz="3200" b="1" dirty="0"/>
          </a:p>
          <a:p>
            <a:pPr algn="ctr">
              <a:lnSpc>
                <a:spcPct val="150000"/>
              </a:lnSpc>
            </a:pPr>
            <a:r>
              <a:rPr kumimoji="1" lang="ko-Kore-KR" altLang="en-US" sz="3200" b="1" dirty="0"/>
              <a:t>분리</a:t>
            </a:r>
            <a:r>
              <a:rPr kumimoji="1" lang="ko-KR" altLang="en-US" sz="3200" b="1" dirty="0"/>
              <a:t> </a:t>
            </a:r>
            <a:r>
              <a:rPr kumimoji="1" lang="ko-KR" altLang="en-US" sz="3200" b="1" dirty="0" err="1"/>
              <a:t>합성곱</a:t>
            </a:r>
            <a:endParaRPr kumimoji="1" lang="ko-Kore-KR" altLang="en-US" sz="3200" b="1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F131CCB-31C1-154D-87F2-E49D02E9D1D2}"/>
              </a:ext>
            </a:extLst>
          </p:cNvPr>
          <p:cNvSpPr/>
          <p:nvPr/>
        </p:nvSpPr>
        <p:spPr>
          <a:xfrm>
            <a:off x="6677466" y="4411660"/>
            <a:ext cx="3583741" cy="1997174"/>
          </a:xfrm>
          <a:prstGeom prst="roundRect">
            <a:avLst/>
          </a:prstGeom>
          <a:solidFill>
            <a:srgbClr val="0052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17000" endPos="19594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3200" b="1" dirty="0"/>
              <a:t>모델</a:t>
            </a:r>
            <a:r>
              <a:rPr kumimoji="1" lang="ko-KR" altLang="en-US" sz="3200" b="1" dirty="0"/>
              <a:t> 앙상블</a:t>
            </a:r>
            <a:endParaRPr kumimoji="1" lang="ko-Kore-KR" altLang="en-US" sz="3200" b="1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A0CDB6D-C35E-7B4E-A29C-5839D3EFC46B}"/>
              </a:ext>
            </a:extLst>
          </p:cNvPr>
          <p:cNvSpPr/>
          <p:nvPr/>
        </p:nvSpPr>
        <p:spPr>
          <a:xfrm>
            <a:off x="1930793" y="4411660"/>
            <a:ext cx="3583741" cy="1997174"/>
          </a:xfrm>
          <a:prstGeom prst="roundRect">
            <a:avLst/>
          </a:prstGeom>
          <a:solidFill>
            <a:srgbClr val="0052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17000" endPos="19594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3200" b="1" dirty="0"/>
              <a:t>하이퍼파라미터</a:t>
            </a:r>
            <a:endParaRPr kumimoji="1" lang="en-US" altLang="ko-Kore-KR" sz="3200" b="1" dirty="0"/>
          </a:p>
          <a:p>
            <a:pPr algn="ctr">
              <a:lnSpc>
                <a:spcPct val="150000"/>
              </a:lnSpc>
            </a:pPr>
            <a:r>
              <a:rPr kumimoji="1" lang="ko-Kore-KR" altLang="en-US" sz="3200" b="1" dirty="0"/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4011906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902868" y="273889"/>
            <a:ext cx="85151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900" spc="-300" dirty="0">
                <a:solidFill>
                  <a:schemeClr val="bg1"/>
                </a:solidFill>
              </a:rPr>
              <a:t>요약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15B3CA-A395-D849-BD9B-C10A61026D8F}"/>
              </a:ext>
            </a:extLst>
          </p:cNvPr>
          <p:cNvSpPr txBox="1"/>
          <p:nvPr/>
        </p:nvSpPr>
        <p:spPr>
          <a:xfrm>
            <a:off x="339536" y="1264666"/>
            <a:ext cx="2420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rgbClr val="393939"/>
                </a:solidFill>
                <a:latin typeface="+mn-ea"/>
              </a:rPr>
              <a:t>7</a:t>
            </a:r>
            <a:r>
              <a:rPr lang="ko-KR" altLang="en-US" sz="2400" b="1" spc="-150" dirty="0">
                <a:solidFill>
                  <a:srgbClr val="393939"/>
                </a:solidFill>
                <a:latin typeface="+mn-ea"/>
              </a:rPr>
              <a:t>장</a:t>
            </a:r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에서 배운 내용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9F69A3-8CAF-F74B-BA30-E524F017C0E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E4F6A3-FE80-3F47-B443-4E92C90F3FA3}"/>
              </a:ext>
            </a:extLst>
          </p:cNvPr>
          <p:cNvSpPr txBox="1"/>
          <p:nvPr/>
        </p:nvSpPr>
        <p:spPr>
          <a:xfrm>
            <a:off x="339536" y="1914037"/>
            <a:ext cx="8818440" cy="4256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20000"/>
              </a:lnSpc>
            </a:pPr>
            <a:r>
              <a:rPr kumimoji="1" lang="en-US" altLang="ko-KR" dirty="0"/>
              <a:t>•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임의의 층 그래프를 구성</a:t>
            </a:r>
            <a:r>
              <a:rPr kumimoji="1" lang="ko-KR" altLang="en-US" dirty="0"/>
              <a:t>하는 모델을 만드는 방법</a:t>
            </a:r>
            <a:endParaRPr kumimoji="1" lang="en-US" altLang="ko-KR" dirty="0"/>
          </a:p>
          <a:p>
            <a:pPr>
              <a:lnSpc>
                <a:spcPct val="220000"/>
              </a:lnSpc>
            </a:pPr>
            <a:r>
              <a:rPr kumimoji="1" lang="en-US" altLang="ko-KR" dirty="0"/>
              <a:t>• </a:t>
            </a:r>
            <a:r>
              <a:rPr kumimoji="1" lang="ko-KR" altLang="en-US" b="1" dirty="0"/>
              <a:t>층을 재사용</a:t>
            </a:r>
            <a:r>
              <a:rPr kumimoji="1" lang="ko-KR" altLang="en-US" dirty="0"/>
              <a:t>하는 방법</a:t>
            </a:r>
            <a:r>
              <a:rPr kumimoji="1" lang="en-US" altLang="ko-KR" dirty="0"/>
              <a:t>(</a:t>
            </a:r>
            <a:r>
              <a:rPr kumimoji="1" lang="ko-KR" altLang="en-US" dirty="0"/>
              <a:t>가중치 공유</a:t>
            </a:r>
            <a:r>
              <a:rPr kumimoji="1" lang="en-US" altLang="ko-KR" dirty="0"/>
              <a:t>)</a:t>
            </a:r>
          </a:p>
          <a:p>
            <a:pPr>
              <a:lnSpc>
                <a:spcPct val="220000"/>
              </a:lnSpc>
            </a:pPr>
            <a:r>
              <a:rPr kumimoji="1" lang="en-US" altLang="ko-KR" dirty="0"/>
              <a:t>•</a:t>
            </a:r>
            <a:r>
              <a:rPr kumimoji="1" lang="ko-KR" altLang="en-US" dirty="0"/>
              <a:t> </a:t>
            </a:r>
            <a:r>
              <a:rPr kumimoji="1" lang="ko-KR" altLang="en-US" b="1" dirty="0" err="1"/>
              <a:t>파이썬</a:t>
            </a:r>
            <a:r>
              <a:rPr kumimoji="1" lang="ko-KR" altLang="en-US" b="1" dirty="0"/>
              <a:t> 함수 방식으로 모델을 사용</a:t>
            </a:r>
            <a:r>
              <a:rPr kumimoji="1" lang="ko-KR" altLang="en-US" dirty="0"/>
              <a:t>하는 방법</a:t>
            </a:r>
            <a:r>
              <a:rPr kumimoji="1" lang="en-US" altLang="ko-KR" dirty="0"/>
              <a:t>(</a:t>
            </a:r>
            <a:r>
              <a:rPr kumimoji="1" lang="ko-KR" altLang="en-US" dirty="0"/>
              <a:t>모델 템플릿</a:t>
            </a:r>
            <a:r>
              <a:rPr kumimoji="1" lang="en-US" altLang="ko-KR" dirty="0"/>
              <a:t>)</a:t>
            </a:r>
          </a:p>
          <a:p>
            <a:pPr>
              <a:lnSpc>
                <a:spcPct val="220000"/>
              </a:lnSpc>
            </a:pPr>
            <a:r>
              <a:rPr kumimoji="1" lang="en-US" altLang="ko-KR" dirty="0"/>
              <a:t>•</a:t>
            </a:r>
            <a:r>
              <a:rPr kumimoji="1" lang="ko-KR" altLang="en-US" dirty="0"/>
              <a:t> </a:t>
            </a:r>
            <a:r>
              <a:rPr kumimoji="1" lang="ko-KR" altLang="en-US" b="1" dirty="0" err="1"/>
              <a:t>케라스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콜백을</a:t>
            </a:r>
            <a:r>
              <a:rPr kumimoji="1" lang="ko-KR" altLang="en-US" b="1" dirty="0"/>
              <a:t> 사용</a:t>
            </a:r>
            <a:r>
              <a:rPr kumimoji="1" lang="ko-KR" altLang="en-US" dirty="0"/>
              <a:t>하여 훈련하는 동안 모델을 모니터링하고 작업을 수행</a:t>
            </a:r>
            <a:endParaRPr kumimoji="1" lang="en-US" altLang="ko-KR" dirty="0"/>
          </a:p>
          <a:p>
            <a:pPr>
              <a:lnSpc>
                <a:spcPct val="220000"/>
              </a:lnSpc>
            </a:pPr>
            <a:r>
              <a:rPr kumimoji="1" lang="en-US" altLang="ko-KR" dirty="0"/>
              <a:t>•</a:t>
            </a:r>
            <a:r>
              <a:rPr kumimoji="1" lang="ko-KR" altLang="en-US" dirty="0"/>
              <a:t> </a:t>
            </a:r>
            <a:r>
              <a:rPr kumimoji="1" lang="ko-KR" altLang="en-US" b="1" dirty="0" err="1"/>
              <a:t>텐서보드를</a:t>
            </a:r>
            <a:r>
              <a:rPr kumimoji="1" lang="ko-KR" altLang="en-US" b="1" dirty="0"/>
              <a:t> 사용</a:t>
            </a:r>
            <a:r>
              <a:rPr kumimoji="1" lang="ko-KR" altLang="en-US" dirty="0"/>
              <a:t>하여 측정 지표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활성화 출력의 히스토그램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공간을 시각화</a:t>
            </a:r>
            <a:endParaRPr kumimoji="1" lang="en-US" altLang="ko-KR" dirty="0"/>
          </a:p>
          <a:p>
            <a:pPr>
              <a:lnSpc>
                <a:spcPct val="220000"/>
              </a:lnSpc>
            </a:pPr>
            <a:r>
              <a:rPr kumimoji="1" lang="en-US" altLang="ko-KR" dirty="0"/>
              <a:t>•</a:t>
            </a:r>
            <a:r>
              <a:rPr kumimoji="1" lang="ko-KR" altLang="en-US" b="1" dirty="0"/>
              <a:t> 배치 정규화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깊이별</a:t>
            </a:r>
            <a:r>
              <a:rPr kumimoji="1" lang="ko-KR" altLang="en-US" b="1" dirty="0"/>
              <a:t> 분리 </a:t>
            </a:r>
            <a:r>
              <a:rPr kumimoji="1" lang="ko-KR" altLang="en-US" b="1" dirty="0" err="1"/>
              <a:t>합성곱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잔차</a:t>
            </a:r>
            <a:r>
              <a:rPr kumimoji="1" lang="ko-KR" altLang="en-US" b="1" dirty="0"/>
              <a:t> 연결</a:t>
            </a:r>
            <a:endParaRPr kumimoji="1" lang="en-US" altLang="ko-KR" b="1" dirty="0"/>
          </a:p>
          <a:p>
            <a:pPr>
              <a:lnSpc>
                <a:spcPct val="220000"/>
              </a:lnSpc>
            </a:pPr>
            <a:r>
              <a:rPr kumimoji="1" lang="en-US" altLang="ko-KR" dirty="0"/>
              <a:t>• </a:t>
            </a:r>
            <a:r>
              <a:rPr kumimoji="1" lang="ko-KR" altLang="en-US" b="1" dirty="0" err="1"/>
              <a:t>하이퍼파라미터</a:t>
            </a:r>
            <a:r>
              <a:rPr kumimoji="1" lang="ko-KR" altLang="en-US" b="1" dirty="0"/>
              <a:t> 최적화</a:t>
            </a:r>
            <a:r>
              <a:rPr kumimoji="1" lang="ko-KR" altLang="en-US" dirty="0"/>
              <a:t>와 </a:t>
            </a:r>
            <a:r>
              <a:rPr kumimoji="1" lang="ko-KR" altLang="en-US" b="1" dirty="0"/>
              <a:t>모델 앙상블</a:t>
            </a:r>
            <a:r>
              <a:rPr kumimoji="1" lang="ko-KR" altLang="en-US" dirty="0"/>
              <a:t>을 사용하는 이유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630563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71193"/>
            <a:ext cx="950452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900" spc="-300" dirty="0" err="1">
                <a:solidFill>
                  <a:schemeClr val="bg1"/>
                </a:solidFill>
              </a:rPr>
              <a:t>케라스</a:t>
            </a:r>
            <a:r>
              <a:rPr lang="ko-KR" altLang="en-US" sz="2900" spc="-300" dirty="0">
                <a:solidFill>
                  <a:schemeClr val="bg1"/>
                </a:solidFill>
              </a:rPr>
              <a:t>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콜백과</a:t>
            </a:r>
            <a:r>
              <a:rPr lang="ko-KR" altLang="en-US" sz="2900" spc="-300" dirty="0">
                <a:solidFill>
                  <a:schemeClr val="bg1"/>
                </a:solidFill>
              </a:rPr>
              <a:t>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텐서보드를</a:t>
            </a:r>
            <a:r>
              <a:rPr lang="ko-KR" altLang="en-US" sz="2900" spc="-300" dirty="0">
                <a:solidFill>
                  <a:schemeClr val="bg1"/>
                </a:solidFill>
              </a:rPr>
              <a:t> 사용한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딥러닝</a:t>
            </a:r>
            <a:r>
              <a:rPr lang="ko-KR" altLang="en-US" sz="2900" spc="-300" dirty="0">
                <a:solidFill>
                  <a:schemeClr val="bg1"/>
                </a:solidFill>
              </a:rPr>
              <a:t> 모델 검사와 모니터링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D7E64E-7203-8049-B550-6A3D85A12BE0}"/>
              </a:ext>
            </a:extLst>
          </p:cNvPr>
          <p:cNvSpPr txBox="1"/>
          <p:nvPr/>
        </p:nvSpPr>
        <p:spPr>
          <a:xfrm>
            <a:off x="339536" y="1264666"/>
            <a:ext cx="3018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이전까지의 </a:t>
            </a:r>
            <a:r>
              <a:rPr lang="ko-KR" altLang="en-US" sz="2400" b="1" spc="-300" dirty="0" err="1">
                <a:solidFill>
                  <a:srgbClr val="393939"/>
                </a:solidFill>
                <a:latin typeface="+mn-ea"/>
              </a:rPr>
              <a:t>에포크</a:t>
            </a:r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 결정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FFC3BDD-2824-3A4A-B469-92E1FBE5606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4018203-2061-9345-AC7E-3A4838797366}"/>
              </a:ext>
            </a:extLst>
          </p:cNvPr>
          <p:cNvSpPr/>
          <p:nvPr/>
        </p:nvSpPr>
        <p:spPr>
          <a:xfrm>
            <a:off x="4658517" y="2605065"/>
            <a:ext cx="3043088" cy="2599982"/>
          </a:xfrm>
          <a:prstGeom prst="rect">
            <a:avLst/>
          </a:prstGeom>
          <a:blipFill dpi="0" rotWithShape="1">
            <a:blip r:embed="rId2"/>
            <a:srcRect/>
            <a:stretch>
              <a:fillRect l="2000" t="-25000" r="2000" b="2000"/>
            </a:stretch>
          </a:blipFill>
          <a:ln w="25400">
            <a:solidFill>
              <a:srgbClr val="0052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59E790B-7699-F94E-BA57-A17E30C54DD3}"/>
              </a:ext>
            </a:extLst>
          </p:cNvPr>
          <p:cNvSpPr/>
          <p:nvPr/>
        </p:nvSpPr>
        <p:spPr>
          <a:xfrm>
            <a:off x="4658517" y="2605064"/>
            <a:ext cx="3043088" cy="6193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2D2C849-546A-7440-8D03-0412BF85E909}"/>
              </a:ext>
            </a:extLst>
          </p:cNvPr>
          <p:cNvSpPr txBox="1"/>
          <p:nvPr/>
        </p:nvSpPr>
        <p:spPr>
          <a:xfrm>
            <a:off x="5269899" y="2727432"/>
            <a:ext cx="1820324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검증 손실 확인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C216F0D-AF08-434A-B33C-57D9D69837E5}"/>
              </a:ext>
            </a:extLst>
          </p:cNvPr>
          <p:cNvSpPr/>
          <p:nvPr/>
        </p:nvSpPr>
        <p:spPr>
          <a:xfrm>
            <a:off x="875104" y="2605065"/>
            <a:ext cx="3043088" cy="2599982"/>
          </a:xfrm>
          <a:prstGeom prst="rect">
            <a:avLst/>
          </a:prstGeom>
          <a:blipFill dpi="0" rotWithShape="1">
            <a:blip r:embed="rId3"/>
            <a:srcRect/>
            <a:stretch>
              <a:fillRect l="-36000" t="-11000" r="-40000" b="-45000"/>
            </a:stretch>
          </a:blipFill>
          <a:ln w="25400">
            <a:solidFill>
              <a:srgbClr val="0052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DF6C97C-A271-5B42-9667-7A59941511A9}"/>
              </a:ext>
            </a:extLst>
          </p:cNvPr>
          <p:cNvSpPr/>
          <p:nvPr/>
        </p:nvSpPr>
        <p:spPr>
          <a:xfrm>
            <a:off x="875104" y="2605064"/>
            <a:ext cx="3043088" cy="6193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B58D1C2-EF05-EC41-8ABD-C1F5AE4F1321}"/>
              </a:ext>
            </a:extLst>
          </p:cNvPr>
          <p:cNvSpPr txBox="1"/>
          <p:nvPr/>
        </p:nvSpPr>
        <p:spPr>
          <a:xfrm>
            <a:off x="1272570" y="2727432"/>
            <a:ext cx="214862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모델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설계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후 훈련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B9C4AAF-A038-AE4E-85CB-1DA6519905E7}"/>
              </a:ext>
            </a:extLst>
          </p:cNvPr>
          <p:cNvSpPr/>
          <p:nvPr/>
        </p:nvSpPr>
        <p:spPr>
          <a:xfrm>
            <a:off x="8441930" y="2605065"/>
            <a:ext cx="3043088" cy="2599982"/>
          </a:xfrm>
          <a:prstGeom prst="rect">
            <a:avLst/>
          </a:prstGeom>
          <a:blipFill dpi="0" rotWithShape="1">
            <a:blip r:embed="rId4"/>
            <a:srcRect/>
            <a:stretch>
              <a:fillRect l="-42000" t="-7000" r="-50000" b="-69000"/>
            </a:stretch>
          </a:blipFill>
          <a:ln w="25400">
            <a:solidFill>
              <a:srgbClr val="0052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7D0B518-8EA4-F344-A7F5-99F41FC67189}"/>
              </a:ext>
            </a:extLst>
          </p:cNvPr>
          <p:cNvSpPr/>
          <p:nvPr/>
        </p:nvSpPr>
        <p:spPr>
          <a:xfrm>
            <a:off x="8441930" y="2605064"/>
            <a:ext cx="3043088" cy="6193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709B2B6-3646-4D45-B720-15672B5176A6}"/>
              </a:ext>
            </a:extLst>
          </p:cNvPr>
          <p:cNvSpPr txBox="1"/>
          <p:nvPr/>
        </p:nvSpPr>
        <p:spPr>
          <a:xfrm>
            <a:off x="8767940" y="2727432"/>
            <a:ext cx="239106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모델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재설계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후 훈련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002CCD-D827-7B45-998E-4B3E0ACBE57E}"/>
              </a:ext>
            </a:extLst>
          </p:cNvPr>
          <p:cNvSpPr txBox="1"/>
          <p:nvPr/>
        </p:nvSpPr>
        <p:spPr>
          <a:xfrm>
            <a:off x="4085414" y="3674223"/>
            <a:ext cx="405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&gt;</a:t>
            </a:r>
            <a:endParaRPr kumimoji="1" lang="ko-Kore-KR" altLang="en-US" sz="24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FA51E8B-ECD1-F64B-99DD-C85908A43517}"/>
              </a:ext>
            </a:extLst>
          </p:cNvPr>
          <p:cNvSpPr txBox="1"/>
          <p:nvPr/>
        </p:nvSpPr>
        <p:spPr>
          <a:xfrm>
            <a:off x="7868827" y="3674222"/>
            <a:ext cx="405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&gt;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44511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71193"/>
            <a:ext cx="950452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900" spc="-300" dirty="0" err="1">
                <a:solidFill>
                  <a:schemeClr val="bg1"/>
                </a:solidFill>
              </a:rPr>
              <a:t>케라스</a:t>
            </a:r>
            <a:r>
              <a:rPr lang="ko-KR" altLang="en-US" sz="2900" spc="-300" dirty="0">
                <a:solidFill>
                  <a:schemeClr val="bg1"/>
                </a:solidFill>
              </a:rPr>
              <a:t>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콜백과</a:t>
            </a:r>
            <a:r>
              <a:rPr lang="ko-KR" altLang="en-US" sz="2900" spc="-300" dirty="0">
                <a:solidFill>
                  <a:schemeClr val="bg1"/>
                </a:solidFill>
              </a:rPr>
              <a:t>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텐서보드를</a:t>
            </a:r>
            <a:r>
              <a:rPr lang="ko-KR" altLang="en-US" sz="2900" spc="-300" dirty="0">
                <a:solidFill>
                  <a:schemeClr val="bg1"/>
                </a:solidFill>
              </a:rPr>
              <a:t> 사용한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딥러닝</a:t>
            </a:r>
            <a:r>
              <a:rPr lang="ko-KR" altLang="en-US" sz="2900" spc="-300" dirty="0">
                <a:solidFill>
                  <a:schemeClr val="bg1"/>
                </a:solidFill>
              </a:rPr>
              <a:t> 모델 검사와 모니터링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D7E64E-7203-8049-B550-6A3D85A12BE0}"/>
              </a:ext>
            </a:extLst>
          </p:cNvPr>
          <p:cNvSpPr txBox="1"/>
          <p:nvPr/>
        </p:nvSpPr>
        <p:spPr>
          <a:xfrm>
            <a:off x="339536" y="1264666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 err="1">
                <a:solidFill>
                  <a:srgbClr val="393939"/>
                </a:solidFill>
                <a:latin typeface="+mn-ea"/>
              </a:rPr>
              <a:t>콜백</a:t>
            </a:r>
            <a:endParaRPr lang="ko-KR" altLang="en-US" sz="2400" b="1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FFC3BDD-2824-3A4A-B469-92E1FBE5606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E2FBD-CB99-BB4C-9887-C4B45679A19C}"/>
              </a:ext>
            </a:extLst>
          </p:cNvPr>
          <p:cNvSpPr txBox="1"/>
          <p:nvPr/>
        </p:nvSpPr>
        <p:spPr>
          <a:xfrm>
            <a:off x="339536" y="1914037"/>
            <a:ext cx="7476727" cy="1666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모델의 </a:t>
            </a:r>
            <a:r>
              <a:rPr kumimoji="1" lang="en-US" altLang="ko-KR" dirty="0"/>
              <a:t>fit( ) </a:t>
            </a:r>
            <a:r>
              <a:rPr kumimoji="1" lang="ko-KR" altLang="en-US" dirty="0"/>
              <a:t>메서드가 호출될 때 전달되는 객체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모델의 상태와 성능에 대한 모든 정보에 접근 </a:t>
            </a:r>
            <a:r>
              <a:rPr kumimoji="1" lang="ko-Kore-KR" altLang="en-US" dirty="0"/>
              <a:t>가능</a:t>
            </a:r>
            <a:endParaRPr kumimoji="1" lang="en-US" altLang="ko-Kore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ore-KR" altLang="en-US" dirty="0"/>
              <a:t>모델의</a:t>
            </a:r>
            <a:r>
              <a:rPr kumimoji="1" lang="ko-KR" altLang="en-US" dirty="0"/>
              <a:t> 훈련 중지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 저장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가중치 적재 또는 상태 변경 등을 처리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5664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71193"/>
            <a:ext cx="950452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900" spc="-300" dirty="0" err="1">
                <a:solidFill>
                  <a:schemeClr val="bg1"/>
                </a:solidFill>
              </a:rPr>
              <a:t>케라스</a:t>
            </a:r>
            <a:r>
              <a:rPr lang="ko-KR" altLang="en-US" sz="2900" spc="-300" dirty="0">
                <a:solidFill>
                  <a:schemeClr val="bg1"/>
                </a:solidFill>
              </a:rPr>
              <a:t>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콜백과</a:t>
            </a:r>
            <a:r>
              <a:rPr lang="ko-KR" altLang="en-US" sz="2900" spc="-300" dirty="0">
                <a:solidFill>
                  <a:schemeClr val="bg1"/>
                </a:solidFill>
              </a:rPr>
              <a:t>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텐서보드를</a:t>
            </a:r>
            <a:r>
              <a:rPr lang="ko-KR" altLang="en-US" sz="2900" spc="-300" dirty="0">
                <a:solidFill>
                  <a:schemeClr val="bg1"/>
                </a:solidFill>
              </a:rPr>
              <a:t> 사용한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딥러닝</a:t>
            </a:r>
            <a:r>
              <a:rPr lang="ko-KR" altLang="en-US" sz="2900" spc="-300" dirty="0">
                <a:solidFill>
                  <a:schemeClr val="bg1"/>
                </a:solidFill>
              </a:rPr>
              <a:t> 모델 검사와 모니터링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D7E64E-7203-8049-B550-6A3D85A12BE0}"/>
              </a:ext>
            </a:extLst>
          </p:cNvPr>
          <p:cNvSpPr txBox="1"/>
          <p:nvPr/>
        </p:nvSpPr>
        <p:spPr>
          <a:xfrm>
            <a:off x="339536" y="1264666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 err="1">
                <a:solidFill>
                  <a:srgbClr val="393939"/>
                </a:solidFill>
                <a:latin typeface="+mn-ea"/>
              </a:rPr>
              <a:t>콜백을</a:t>
            </a:r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 사용하는 사례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FFC3BDD-2824-3A4A-B469-92E1FBE5606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E2FBD-CB99-BB4C-9887-C4B45679A19C}"/>
              </a:ext>
            </a:extLst>
          </p:cNvPr>
          <p:cNvSpPr txBox="1"/>
          <p:nvPr/>
        </p:nvSpPr>
        <p:spPr>
          <a:xfrm>
            <a:off x="339536" y="1914037"/>
            <a:ext cx="9007594" cy="3432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en-US" altLang="ko-KR" b="1" dirty="0"/>
              <a:t>•</a:t>
            </a:r>
            <a:r>
              <a:rPr kumimoji="1" lang="ko-KR" altLang="en-US" b="1" dirty="0"/>
              <a:t> 모델 체크포인트 저장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ko-KR" altLang="en-US" dirty="0"/>
              <a:t>훈련하는 동안 어떤 지점에서 모델의 현재 가중치 저장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en-US" altLang="ko-KR" b="1" dirty="0"/>
              <a:t>•</a:t>
            </a:r>
            <a:r>
              <a:rPr kumimoji="1" lang="ko-KR" altLang="en-US" b="1" dirty="0"/>
              <a:t> 조기 종료</a:t>
            </a:r>
            <a:r>
              <a:rPr kumimoji="1" lang="en-US" altLang="ko-KR" dirty="0"/>
              <a:t>(early stopping) </a:t>
            </a:r>
            <a:r>
              <a:rPr kumimoji="1" lang="en-US" altLang="ko-KR" b="1" dirty="0"/>
              <a:t>: </a:t>
            </a:r>
            <a:r>
              <a:rPr kumimoji="1" lang="ko-KR" altLang="en-US" dirty="0"/>
              <a:t>검증 손실이 더 이상 향상되지 않을 때 훈련을 중지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en-US" altLang="ko-KR" b="1" dirty="0"/>
              <a:t>•</a:t>
            </a:r>
            <a:r>
              <a:rPr kumimoji="1" lang="ko-KR" altLang="en-US" b="1" dirty="0"/>
              <a:t> 훈련하는 동안 </a:t>
            </a:r>
            <a:r>
              <a:rPr kumimoji="1" lang="ko-KR" altLang="en-US" b="1" dirty="0" err="1"/>
              <a:t>하이퍼파라미터</a:t>
            </a:r>
            <a:r>
              <a:rPr kumimoji="1" lang="ko-KR" altLang="en-US" b="1" dirty="0"/>
              <a:t> 값을 동적으로 조절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ko-KR" altLang="en-US" dirty="0" err="1"/>
              <a:t>옵티마이저의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학습률</a:t>
            </a:r>
            <a:r>
              <a:rPr kumimoji="1" lang="ko-KR" altLang="en-US" dirty="0"/>
              <a:t> 같은 경우</a:t>
            </a:r>
            <a:endParaRPr kumimoji="1" lang="en-US" altLang="ko-KR" dirty="0"/>
          </a:p>
          <a:p>
            <a:pPr>
              <a:lnSpc>
                <a:spcPct val="250000"/>
              </a:lnSpc>
            </a:pPr>
            <a:r>
              <a:rPr kumimoji="1" lang="en-US" altLang="ko-KR" b="1" dirty="0"/>
              <a:t>•</a:t>
            </a:r>
            <a:r>
              <a:rPr kumimoji="1" lang="ko-KR" altLang="en-US" b="1" dirty="0"/>
              <a:t> 훈련과 검증 지표를 로그에 기록</a:t>
            </a:r>
            <a:endParaRPr kumimoji="1" lang="en-US" altLang="ko-KR" b="1" dirty="0"/>
          </a:p>
          <a:p>
            <a:pPr>
              <a:lnSpc>
                <a:spcPct val="250000"/>
              </a:lnSpc>
            </a:pPr>
            <a:r>
              <a:rPr kumimoji="1" lang="en-US" altLang="ko-KR" b="1" dirty="0"/>
              <a:t>•</a:t>
            </a:r>
            <a:r>
              <a:rPr kumimoji="1" lang="ko-KR" altLang="en-US" b="1" dirty="0"/>
              <a:t> 모델이 학습한 표현이 업데이트될 때마다 시각화</a:t>
            </a:r>
            <a:endParaRPr kumimoji="1" lang="en-US" altLang="ko-Kore-KR" b="1" dirty="0"/>
          </a:p>
        </p:txBody>
      </p:sp>
    </p:spTree>
    <p:extLst>
      <p:ext uri="{BB962C8B-B14F-4D97-AF65-F5344CB8AC3E}">
        <p14:creationId xmlns:p14="http://schemas.microsoft.com/office/powerpoint/2010/main" val="3255853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71193"/>
            <a:ext cx="950452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900" spc="-300" dirty="0" err="1">
                <a:solidFill>
                  <a:schemeClr val="bg1"/>
                </a:solidFill>
              </a:rPr>
              <a:t>케라스</a:t>
            </a:r>
            <a:r>
              <a:rPr lang="ko-KR" altLang="en-US" sz="2900" spc="-300" dirty="0">
                <a:solidFill>
                  <a:schemeClr val="bg1"/>
                </a:solidFill>
              </a:rPr>
              <a:t>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콜백과</a:t>
            </a:r>
            <a:r>
              <a:rPr lang="ko-KR" altLang="en-US" sz="2900" spc="-300" dirty="0">
                <a:solidFill>
                  <a:schemeClr val="bg1"/>
                </a:solidFill>
              </a:rPr>
              <a:t>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텐서보드를</a:t>
            </a:r>
            <a:r>
              <a:rPr lang="ko-KR" altLang="en-US" sz="2900" spc="-300" dirty="0">
                <a:solidFill>
                  <a:schemeClr val="bg1"/>
                </a:solidFill>
              </a:rPr>
              <a:t> 사용한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딥러닝</a:t>
            </a:r>
            <a:r>
              <a:rPr lang="ko-KR" altLang="en-US" sz="2900" spc="-300" dirty="0">
                <a:solidFill>
                  <a:schemeClr val="bg1"/>
                </a:solidFill>
              </a:rPr>
              <a:t> 모델 검사와 모니터링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D7E64E-7203-8049-B550-6A3D85A12BE0}"/>
              </a:ext>
            </a:extLst>
          </p:cNvPr>
          <p:cNvSpPr txBox="1"/>
          <p:nvPr/>
        </p:nvSpPr>
        <p:spPr>
          <a:xfrm>
            <a:off x="339536" y="1264666"/>
            <a:ext cx="5208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 err="1">
                <a:solidFill>
                  <a:srgbClr val="393939"/>
                </a:solidFill>
                <a:latin typeface="+mn-ea"/>
              </a:rPr>
              <a:t>ModelCheckpoint</a:t>
            </a:r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와 </a:t>
            </a:r>
            <a:r>
              <a:rPr lang="en-US" altLang="ko-KR" sz="2400" b="1" spc="-150" dirty="0" err="1">
                <a:solidFill>
                  <a:srgbClr val="393939"/>
                </a:solidFill>
                <a:latin typeface="+mn-ea"/>
              </a:rPr>
              <a:t>EarlyStopping</a:t>
            </a:r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400" b="1" spc="-300" dirty="0" err="1">
                <a:solidFill>
                  <a:srgbClr val="393939"/>
                </a:solidFill>
                <a:latin typeface="+mn-ea"/>
              </a:rPr>
              <a:t>콜백</a:t>
            </a:r>
            <a:endParaRPr lang="ko-KR" altLang="en-US" sz="2400" b="1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FFC3BDD-2824-3A4A-B469-92E1FBE5606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A2BE4459-7539-5442-891B-E78192045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92" y="1914037"/>
            <a:ext cx="10528300" cy="4191000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24849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71193"/>
            <a:ext cx="950452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900" spc="-300" dirty="0" err="1">
                <a:solidFill>
                  <a:schemeClr val="bg1"/>
                </a:solidFill>
              </a:rPr>
              <a:t>케라스</a:t>
            </a:r>
            <a:r>
              <a:rPr lang="ko-KR" altLang="en-US" sz="2900" spc="-300" dirty="0">
                <a:solidFill>
                  <a:schemeClr val="bg1"/>
                </a:solidFill>
              </a:rPr>
              <a:t>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콜백과</a:t>
            </a:r>
            <a:r>
              <a:rPr lang="ko-KR" altLang="en-US" sz="2900" spc="-300" dirty="0">
                <a:solidFill>
                  <a:schemeClr val="bg1"/>
                </a:solidFill>
              </a:rPr>
              <a:t>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텐서보드를</a:t>
            </a:r>
            <a:r>
              <a:rPr lang="ko-KR" altLang="en-US" sz="2900" spc="-300" dirty="0">
                <a:solidFill>
                  <a:schemeClr val="bg1"/>
                </a:solidFill>
              </a:rPr>
              <a:t> 사용한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딥러닝</a:t>
            </a:r>
            <a:r>
              <a:rPr lang="ko-KR" altLang="en-US" sz="2900" spc="-300" dirty="0">
                <a:solidFill>
                  <a:schemeClr val="bg1"/>
                </a:solidFill>
              </a:rPr>
              <a:t> 모델 검사와 모니터링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D7E64E-7203-8049-B550-6A3D85A12BE0}"/>
              </a:ext>
            </a:extLst>
          </p:cNvPr>
          <p:cNvSpPr txBox="1"/>
          <p:nvPr/>
        </p:nvSpPr>
        <p:spPr>
          <a:xfrm>
            <a:off x="339536" y="1264666"/>
            <a:ext cx="345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 err="1">
                <a:solidFill>
                  <a:srgbClr val="393939"/>
                </a:solidFill>
                <a:latin typeface="+mn-ea"/>
              </a:rPr>
              <a:t>ReduceLROnPlateau</a:t>
            </a:r>
            <a:r>
              <a:rPr lang="en-US" altLang="ko-KR" sz="2400" b="1" spc="-15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400" b="1" spc="-150" dirty="0" err="1">
                <a:solidFill>
                  <a:srgbClr val="393939"/>
                </a:solidFill>
                <a:latin typeface="+mn-ea"/>
              </a:rPr>
              <a:t>콜백</a:t>
            </a:r>
            <a:endParaRPr lang="ko-KR" altLang="en-US" sz="2400" b="1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FFC3BDD-2824-3A4A-B469-92E1FBE5606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2ECCFD3-85FB-294A-8F58-2D46A461A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1914037"/>
            <a:ext cx="10528300" cy="2705100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70923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71193"/>
            <a:ext cx="950452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900" spc="-300" dirty="0" err="1">
                <a:solidFill>
                  <a:schemeClr val="bg1"/>
                </a:solidFill>
              </a:rPr>
              <a:t>케라스</a:t>
            </a:r>
            <a:r>
              <a:rPr lang="ko-KR" altLang="en-US" sz="2900" spc="-300" dirty="0">
                <a:solidFill>
                  <a:schemeClr val="bg1"/>
                </a:solidFill>
              </a:rPr>
              <a:t>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콜백과</a:t>
            </a:r>
            <a:r>
              <a:rPr lang="ko-KR" altLang="en-US" sz="2900" spc="-300" dirty="0">
                <a:solidFill>
                  <a:schemeClr val="bg1"/>
                </a:solidFill>
              </a:rPr>
              <a:t>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텐서보드를</a:t>
            </a:r>
            <a:r>
              <a:rPr lang="ko-KR" altLang="en-US" sz="2900" spc="-300" dirty="0">
                <a:solidFill>
                  <a:schemeClr val="bg1"/>
                </a:solidFill>
              </a:rPr>
              <a:t> 사용한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딥러닝</a:t>
            </a:r>
            <a:r>
              <a:rPr lang="ko-KR" altLang="en-US" sz="2900" spc="-300" dirty="0">
                <a:solidFill>
                  <a:schemeClr val="bg1"/>
                </a:solidFill>
              </a:rPr>
              <a:t> 모델 검사와 모니터링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D7E64E-7203-8049-B550-6A3D85A12BE0}"/>
              </a:ext>
            </a:extLst>
          </p:cNvPr>
          <p:cNvSpPr txBox="1"/>
          <p:nvPr/>
        </p:nvSpPr>
        <p:spPr>
          <a:xfrm>
            <a:off x="339536" y="1264666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+mn-ea"/>
              </a:rPr>
              <a:t>자신만의 </a:t>
            </a:r>
            <a:r>
              <a:rPr lang="ko-KR" altLang="en-US" sz="2400" b="1" spc="-150" dirty="0" err="1">
                <a:solidFill>
                  <a:srgbClr val="393939"/>
                </a:solidFill>
                <a:latin typeface="+mn-ea"/>
              </a:rPr>
              <a:t>콜백</a:t>
            </a:r>
            <a:r>
              <a:rPr lang="ko-KR" altLang="en-US" sz="2400" b="1" spc="-150" dirty="0">
                <a:solidFill>
                  <a:srgbClr val="393939"/>
                </a:solidFill>
                <a:latin typeface="+mn-ea"/>
              </a:rPr>
              <a:t> 만들기</a:t>
            </a:r>
            <a:endParaRPr lang="ko-KR" altLang="en-US" sz="2400" b="1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FFC3BDD-2824-3A4A-B469-92E1FBE5606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52D0CD7-62A1-7441-83A4-CE33F1ABDE4A}"/>
              </a:ext>
            </a:extLst>
          </p:cNvPr>
          <p:cNvGrpSpPr/>
          <p:nvPr/>
        </p:nvGrpSpPr>
        <p:grpSpPr>
          <a:xfrm>
            <a:off x="339536" y="1944716"/>
            <a:ext cx="5436104" cy="3039999"/>
            <a:chOff x="339536" y="1944715"/>
            <a:chExt cx="6102722" cy="3327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03260D-3CF9-A84D-997D-228DC61700F3}"/>
                </a:ext>
              </a:extLst>
            </p:cNvPr>
            <p:cNvSpPr txBox="1"/>
            <p:nvPr/>
          </p:nvSpPr>
          <p:spPr>
            <a:xfrm>
              <a:off x="339536" y="1944715"/>
              <a:ext cx="6102722" cy="3327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/>
                <a:t>메서드</a:t>
              </a:r>
              <a:r>
                <a:rPr lang="en-US" altLang="ko-KR" sz="1400" b="1" dirty="0"/>
                <a:t>		</a:t>
              </a:r>
              <a:r>
                <a:rPr lang="ko-KR" altLang="en-US" sz="1400" b="1" dirty="0"/>
                <a:t>설명</a:t>
              </a:r>
              <a:endParaRPr lang="en" altLang="ko-Kore-KR" sz="1400" b="1" dirty="0"/>
            </a:p>
            <a:p>
              <a:pPr>
                <a:lnSpc>
                  <a:spcPct val="200000"/>
                </a:lnSpc>
              </a:pPr>
              <a:r>
                <a:rPr lang="en" altLang="ko-Kore-KR" sz="1400" dirty="0" err="1"/>
                <a:t>on_epoch_begin</a:t>
              </a:r>
              <a:r>
                <a:rPr lang="en" altLang="ko-Kore-KR" sz="1400" dirty="0"/>
                <a:t>	</a:t>
              </a:r>
              <a:r>
                <a:rPr lang="ko-KR" altLang="en-US" sz="1400" dirty="0"/>
                <a:t>각 </a:t>
              </a:r>
              <a:r>
                <a:rPr lang="ko-KR" altLang="en-US" sz="1400" dirty="0" err="1"/>
                <a:t>에포크가</a:t>
              </a:r>
              <a:r>
                <a:rPr lang="ko-KR" altLang="en-US" sz="1400" dirty="0"/>
                <a:t> 시작할 때 호출합니다</a:t>
              </a:r>
              <a:r>
                <a:rPr lang="en-US" altLang="ko-KR" sz="1400" dirty="0"/>
                <a:t>.</a:t>
              </a:r>
              <a:endParaRPr lang="en" altLang="ko-Kore-KR" sz="1400" dirty="0"/>
            </a:p>
            <a:p>
              <a:pPr>
                <a:lnSpc>
                  <a:spcPct val="200000"/>
                </a:lnSpc>
              </a:pPr>
              <a:r>
                <a:rPr lang="en" altLang="ko-Kore-KR" sz="1400" dirty="0" err="1"/>
                <a:t>on_epoch_end</a:t>
              </a:r>
              <a:r>
                <a:rPr lang="en" altLang="ko-Kore-KR" sz="1400" dirty="0"/>
                <a:t>	</a:t>
              </a:r>
              <a:r>
                <a:rPr lang="ko-KR" altLang="en-US" sz="1400" dirty="0"/>
                <a:t>각 </a:t>
              </a:r>
              <a:r>
                <a:rPr lang="ko-KR" altLang="en-US" sz="1400" dirty="0" err="1"/>
                <a:t>에포크가</a:t>
              </a:r>
              <a:r>
                <a:rPr lang="ko-KR" altLang="en-US" sz="1400" dirty="0"/>
                <a:t> 끝날 때 호출합니다</a:t>
              </a:r>
              <a:r>
                <a:rPr lang="en-US" altLang="ko-KR" sz="1400" dirty="0"/>
                <a:t>.</a:t>
              </a:r>
              <a:endParaRPr lang="en" altLang="ko-Kore-KR" sz="1400" dirty="0"/>
            </a:p>
            <a:p>
              <a:pPr>
                <a:lnSpc>
                  <a:spcPct val="200000"/>
                </a:lnSpc>
              </a:pPr>
              <a:r>
                <a:rPr lang="en" altLang="ko-Kore-KR" sz="1400" dirty="0" err="1"/>
                <a:t>on_batch_begin</a:t>
              </a:r>
              <a:r>
                <a:rPr lang="en" altLang="ko-Kore-KR" sz="1400" dirty="0"/>
                <a:t>	</a:t>
              </a:r>
              <a:r>
                <a:rPr lang="ko-KR" altLang="en-US" sz="1400" dirty="0"/>
                <a:t>각 배치 처리가 시작되기 전에 호출합니다</a:t>
              </a:r>
              <a:r>
                <a:rPr lang="en-US" altLang="ko-KR" sz="1400" dirty="0"/>
                <a:t>.</a:t>
              </a:r>
              <a:endParaRPr lang="en" altLang="ko-Kore-KR" sz="1400" dirty="0"/>
            </a:p>
            <a:p>
              <a:pPr>
                <a:lnSpc>
                  <a:spcPct val="200000"/>
                </a:lnSpc>
              </a:pPr>
              <a:r>
                <a:rPr lang="en" altLang="ko-Kore-KR" sz="1400" dirty="0" err="1"/>
                <a:t>on_batch_end</a:t>
              </a:r>
              <a:r>
                <a:rPr lang="en" altLang="ko-Kore-KR" sz="1400" dirty="0"/>
                <a:t>	</a:t>
              </a:r>
              <a:r>
                <a:rPr lang="ko-KR" altLang="en-US" sz="1400" dirty="0"/>
                <a:t>각 배치 처리가 끝난 후에 호출합니다</a:t>
              </a:r>
              <a:r>
                <a:rPr lang="en-US" altLang="ko-KR" sz="1400" dirty="0"/>
                <a:t>.</a:t>
              </a:r>
              <a:endParaRPr lang="en" altLang="ko-Kore-KR" sz="1400" dirty="0"/>
            </a:p>
            <a:p>
              <a:pPr>
                <a:lnSpc>
                  <a:spcPct val="200000"/>
                </a:lnSpc>
              </a:pPr>
              <a:r>
                <a:rPr lang="en" altLang="ko-Kore-KR" sz="1400" dirty="0" err="1"/>
                <a:t>on_train_begin</a:t>
              </a:r>
              <a:r>
                <a:rPr lang="en" altLang="ko-Kore-KR" sz="1400" dirty="0"/>
                <a:t>	</a:t>
              </a:r>
              <a:r>
                <a:rPr lang="ko-KR" altLang="en-US" sz="1400" dirty="0"/>
                <a:t>훈련이 시작될 때 호출합니다</a:t>
              </a:r>
              <a:endParaRPr lang="en" altLang="ko-Kore-KR" sz="1400" dirty="0"/>
            </a:p>
            <a:p>
              <a:pPr>
                <a:lnSpc>
                  <a:spcPct val="200000"/>
                </a:lnSpc>
              </a:pPr>
              <a:r>
                <a:rPr lang="en" altLang="ko-Kore-KR" sz="1400" dirty="0" err="1"/>
                <a:t>on_train_end</a:t>
              </a:r>
              <a:r>
                <a:rPr lang="en" altLang="ko-Kore-KR" sz="1400" dirty="0"/>
                <a:t>	</a:t>
              </a:r>
              <a:r>
                <a:rPr lang="ko-KR" altLang="en-US" sz="1400" dirty="0"/>
                <a:t>훈련이 끝날 때 호출합니다</a:t>
              </a:r>
              <a:r>
                <a:rPr lang="en-US" altLang="ko-KR" sz="1400" dirty="0"/>
                <a:t>.</a:t>
              </a:r>
              <a:endParaRPr kumimoji="1" lang="ko-Kore-KR" altLang="en-US" sz="1400" dirty="0"/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3D4DFAAA-DED7-3445-B60B-2BC102D6B833}"/>
                </a:ext>
              </a:extLst>
            </p:cNvPr>
            <p:cNvCxnSpPr/>
            <p:nvPr/>
          </p:nvCxnSpPr>
          <p:spPr>
            <a:xfrm>
              <a:off x="339536" y="2500132"/>
              <a:ext cx="593394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AF1737-25D1-8C48-9ACA-CD015FB0DC01}"/>
              </a:ext>
            </a:extLst>
          </p:cNvPr>
          <p:cNvSpPr txBox="1"/>
          <p:nvPr/>
        </p:nvSpPr>
        <p:spPr>
          <a:xfrm>
            <a:off x="6096000" y="2145372"/>
            <a:ext cx="523412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/>
              <a:t>-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이</a:t>
            </a:r>
            <a:r>
              <a:rPr kumimoji="1" lang="ko-KR" altLang="en-US" dirty="0"/>
              <a:t> 메서드들은 모두 </a:t>
            </a:r>
            <a:r>
              <a:rPr kumimoji="1" lang="en-US" altLang="ko-KR" b="1" dirty="0"/>
              <a:t>logs </a:t>
            </a:r>
            <a:r>
              <a:rPr kumimoji="1" lang="ko-KR" altLang="en-US" b="1" dirty="0"/>
              <a:t>매개변수</a:t>
            </a:r>
            <a:r>
              <a:rPr kumimoji="1" lang="ko-KR" altLang="en-US" dirty="0"/>
              <a:t>와 함께 호출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콜백은</a:t>
            </a:r>
            <a:r>
              <a:rPr kumimoji="1" lang="ko-KR" altLang="en-US" dirty="0"/>
              <a:t> 다음 속성을 참조할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DA70C1-57E9-4244-A894-ED1E0D1D857B}"/>
              </a:ext>
            </a:extLst>
          </p:cNvPr>
          <p:cNvSpPr txBox="1"/>
          <p:nvPr/>
        </p:nvSpPr>
        <p:spPr>
          <a:xfrm>
            <a:off x="6416362" y="3154060"/>
            <a:ext cx="5265865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600" dirty="0"/>
              <a:t>•</a:t>
            </a:r>
            <a:r>
              <a:rPr kumimoji="1" lang="ko-KR" altLang="en-US" sz="1600" dirty="0"/>
              <a:t> </a:t>
            </a:r>
            <a:r>
              <a:rPr kumimoji="1" lang="en-US" altLang="ko-KR" sz="1600" dirty="0" err="1"/>
              <a:t>self.model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콜백을</a:t>
            </a:r>
            <a:r>
              <a:rPr kumimoji="1" lang="ko-KR" altLang="en-US" sz="1600" dirty="0"/>
              <a:t> 호출하는 모델 객체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•</a:t>
            </a:r>
            <a:r>
              <a:rPr kumimoji="1" lang="ko-KR" altLang="en-US" sz="1600" dirty="0"/>
              <a:t> </a:t>
            </a:r>
            <a:r>
              <a:rPr kumimoji="1" lang="en-US" altLang="ko-KR" sz="1600" dirty="0" err="1"/>
              <a:t>self.validation_data</a:t>
            </a:r>
            <a:r>
              <a:rPr kumimoji="1" lang="en-US" altLang="ko-KR" sz="1600" dirty="0"/>
              <a:t>: fit() </a:t>
            </a:r>
            <a:r>
              <a:rPr kumimoji="1" lang="ko-KR" altLang="en-US" sz="1600" dirty="0"/>
              <a:t>메서드에 전달된 검증 데이터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510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71193"/>
            <a:ext cx="950452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900" spc="-300" dirty="0" err="1">
                <a:solidFill>
                  <a:schemeClr val="bg1"/>
                </a:solidFill>
              </a:rPr>
              <a:t>케라스</a:t>
            </a:r>
            <a:r>
              <a:rPr lang="ko-KR" altLang="en-US" sz="2900" spc="-300" dirty="0">
                <a:solidFill>
                  <a:schemeClr val="bg1"/>
                </a:solidFill>
              </a:rPr>
              <a:t>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콜백과</a:t>
            </a:r>
            <a:r>
              <a:rPr lang="ko-KR" altLang="en-US" sz="2900" spc="-300" dirty="0">
                <a:solidFill>
                  <a:schemeClr val="bg1"/>
                </a:solidFill>
              </a:rPr>
              <a:t>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텐서보드를</a:t>
            </a:r>
            <a:r>
              <a:rPr lang="ko-KR" altLang="en-US" sz="2900" spc="-300" dirty="0">
                <a:solidFill>
                  <a:schemeClr val="bg1"/>
                </a:solidFill>
              </a:rPr>
              <a:t> 사용한 </a:t>
            </a:r>
            <a:r>
              <a:rPr lang="ko-KR" altLang="en-US" sz="2900" spc="-300" dirty="0" err="1">
                <a:solidFill>
                  <a:schemeClr val="bg1"/>
                </a:solidFill>
              </a:rPr>
              <a:t>딥러닝</a:t>
            </a:r>
            <a:r>
              <a:rPr lang="ko-KR" altLang="en-US" sz="2900" spc="-300" dirty="0">
                <a:solidFill>
                  <a:schemeClr val="bg1"/>
                </a:solidFill>
              </a:rPr>
              <a:t> 모델 검사와 모니터링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D7E64E-7203-8049-B550-6A3D85A12BE0}"/>
              </a:ext>
            </a:extLst>
          </p:cNvPr>
          <p:cNvSpPr txBox="1"/>
          <p:nvPr/>
        </p:nvSpPr>
        <p:spPr>
          <a:xfrm>
            <a:off x="339536" y="1264666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 err="1">
                <a:solidFill>
                  <a:srgbClr val="393939"/>
                </a:solidFill>
                <a:latin typeface="+mn-ea"/>
              </a:rPr>
              <a:t>텐서보드</a:t>
            </a:r>
            <a:endParaRPr lang="ko-KR" altLang="en-US" sz="2400" b="1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FFC3BDD-2824-3A4A-B469-92E1FBE5606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E2FBD-CB99-BB4C-9887-C4B45679A19C}"/>
              </a:ext>
            </a:extLst>
          </p:cNvPr>
          <p:cNvSpPr txBox="1"/>
          <p:nvPr/>
        </p:nvSpPr>
        <p:spPr>
          <a:xfrm>
            <a:off x="339536" y="1914037"/>
            <a:ext cx="5498621" cy="2774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 err="1"/>
              <a:t>텐서플로의</a:t>
            </a:r>
            <a:r>
              <a:rPr kumimoji="1" lang="ko-KR" altLang="en-US" dirty="0"/>
              <a:t> 시각화 프레임워크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훈련하는 동안 측정 지표를 시각적으로 모니터링</a:t>
            </a:r>
            <a:endParaRPr kumimoji="1" lang="en-US" altLang="ko-Kore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모델 구조를 시각화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활성화 출력과 </a:t>
            </a:r>
            <a:r>
              <a:rPr kumimoji="1" lang="ko-KR" altLang="en-US" dirty="0" err="1"/>
              <a:t>그래디언트의</a:t>
            </a:r>
            <a:r>
              <a:rPr kumimoji="1" lang="ko-KR" altLang="en-US" dirty="0"/>
              <a:t> 히스토그램을 그림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3D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표현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8747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4455</TotalTime>
  <Words>860</Words>
  <Application>Microsoft Macintosh PowerPoint</Application>
  <PresentationFormat>와이드스크린</PresentationFormat>
  <Paragraphs>142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나눔스퀘어 ExtraBold</vt:lpstr>
      <vt:lpstr>나눔스퀘어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leejin</cp:lastModifiedBy>
  <cp:revision>19</cp:revision>
  <dcterms:created xsi:type="dcterms:W3CDTF">2020-09-07T02:34:06Z</dcterms:created>
  <dcterms:modified xsi:type="dcterms:W3CDTF">2022-01-18T15:18:19Z</dcterms:modified>
</cp:coreProperties>
</file>